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0A91DA-40A3-4077-9BFA-0FD685D7F515}">
  <a:tblStyle styleId="{600A91DA-40A3-4077-9BFA-0FD685D7F51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c0485a673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c0485a673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c0485a673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c0485a673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6b7dbb040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6b7dbb040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b7dbb040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6b7dbb040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91666"/>
              </a:lnSpc>
              <a:spcBef>
                <a:spcPts val="200"/>
              </a:spcBef>
              <a:spcAft>
                <a:spcPts val="0"/>
              </a:spcAft>
              <a:buClr>
                <a:schemeClr val="dk1"/>
              </a:buClr>
              <a:buSzPts val="1100"/>
              <a:buFont typeface="Arial"/>
              <a:buNone/>
            </a:pPr>
            <a:r>
              <a:rPr lang="en" sz="900">
                <a:solidFill>
                  <a:srgbClr val="1F1F1F"/>
                </a:solidFill>
                <a:highlight>
                  <a:srgbClr val="FFFFFF"/>
                </a:highlight>
                <a:latin typeface="Roboto"/>
                <a:ea typeface="Roboto"/>
                <a:cs typeface="Roboto"/>
                <a:sym typeface="Roboto"/>
              </a:rPr>
              <a:t>Figures from Python were included that depicted the results. There should be a clear indication of the theory within the results or a discussion as to why there is not. (10 points)</a:t>
            </a:r>
            <a:endParaRPr sz="900">
              <a:solidFill>
                <a:srgbClr val="1F1F1F"/>
              </a:solidFill>
              <a:highlight>
                <a:srgbClr val="FFFFFF"/>
              </a:highlight>
              <a:latin typeface="Roboto"/>
              <a:ea typeface="Roboto"/>
              <a:cs typeface="Roboto"/>
              <a:sym typeface="Roboto"/>
            </a:endParaRPr>
          </a:p>
          <a:p>
            <a:pPr indent="0" lvl="0" marL="0" rtl="0" algn="l">
              <a:lnSpc>
                <a:spcPct val="191666"/>
              </a:lnSpc>
              <a:spcBef>
                <a:spcPts val="0"/>
              </a:spcBef>
              <a:spcAft>
                <a:spcPts val="0"/>
              </a:spcAft>
              <a:buClr>
                <a:schemeClr val="dk1"/>
              </a:buClr>
              <a:buSzPts val="1100"/>
              <a:buFont typeface="Arial"/>
              <a:buNone/>
            </a:pPr>
            <a:r>
              <a:t/>
            </a:r>
            <a:endParaRPr sz="900">
              <a:solidFill>
                <a:schemeClr val="dk1"/>
              </a:solidFill>
              <a:highlight>
                <a:srgbClr val="F8F8F8"/>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b7dbb040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6b7dbb040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c0485a673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c0485a673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1F1F1F"/>
                </a:solidFill>
                <a:highlight>
                  <a:srgbClr val="FFFFFF"/>
                </a:highlight>
                <a:latin typeface="Roboto"/>
                <a:ea typeface="Roboto"/>
                <a:cs typeface="Roboto"/>
                <a:sym typeface="Roboto"/>
              </a:rPr>
              <a:t>Discussion provided about how the results related back to the theory. (10 points)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c0485a673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c0485a673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c0485a67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c0485a67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Sound wave is recorded and after the FFT analysis, the 5 most dominant peaks are stored into a password array. An input sound can then be played and compared to the stored password. If there is a match then the password will indicate a successful result; otherwise it will be a rejection result.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c0485a673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c0485a673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0485a673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0485a673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the arduino’s FFT function cannot consistently produce the same values because of background noise and undersampling, a tolerance range was determined for more accurate password matching. A 440 Hz square wave was used for the calibration signal. It was discovered that the </a:t>
            </a:r>
            <a:r>
              <a:rPr lang="en"/>
              <a:t>dominant</a:t>
            </a:r>
            <a:r>
              <a:rPr lang="en"/>
              <a:t> frequencies only different around plus minus 5 hz. The arduino code took this tolerance range into consideration when matching password inputs which led to decreased errors.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6b646f2b6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6b646f2b6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04b7d9df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04b7d9df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tolerance range allows for a more robust and accurate system. The arduino code provides the 5 most dominant frequencies for a given sound signal. When setting the password, the 5 frequencies will be stored in an array. An input signal will be </a:t>
            </a:r>
            <a:r>
              <a:rPr lang="en"/>
              <a:t>received</a:t>
            </a:r>
            <a:r>
              <a:rPr lang="en"/>
              <a:t> and perform the same FFT analysis and compare the input to the stored password array. If ⅗</a:t>
            </a:r>
            <a:r>
              <a:rPr lang="en"/>
              <a:t> of the input frequencies are within the tolerance range it will be considered a success. If not, the system will realize the sounds are not the same resulting in an unsuccessful attempt.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c17e0221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c17e0221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0485a673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c0485a673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0485a673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0485a673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after finding the tolerance range, the input sounds were tested 20 times. 10 for the same sound and 10 for a different sound. If the input sound’s 5 most dominant peaks were each within plus minus 5 hz of the password array it was considered a success. A negative test was also performed to see if a different sound was played it would result in a rejection.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YPm9SQz5DfNlTjRy3JgHGZlDsqDBQera/view" TargetMode="External"/><Relationship Id="rId4" Type="http://schemas.openxmlformats.org/officeDocument/2006/relationships/image" Target="../media/image3.jpg"/><Relationship Id="rId5" Type="http://schemas.openxmlformats.org/officeDocument/2006/relationships/hyperlink" Target="http://drive.google.com/file/d/1Msr2p79CYK1OQkPx2yDATCjRQhn-gtnX/view" TargetMode="External"/><Relationship Id="rId6"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Voice Driven </a:t>
            </a:r>
            <a:endParaRPr/>
          </a:p>
          <a:p>
            <a:pPr indent="0" lvl="0" marL="0" rtl="0" algn="ctr">
              <a:spcBef>
                <a:spcPts val="0"/>
              </a:spcBef>
              <a:spcAft>
                <a:spcPts val="0"/>
              </a:spcAft>
              <a:buNone/>
            </a:pPr>
            <a:r>
              <a:rPr lang="en"/>
              <a:t>Password Lock</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By: Onur Calisir and Steven Wang</a:t>
            </a:r>
            <a:endParaRPr/>
          </a:p>
          <a:p>
            <a:pPr indent="0" lvl="0" marL="0" rtl="0" algn="ctr">
              <a:spcBef>
                <a:spcPts val="0"/>
              </a:spcBef>
              <a:spcAft>
                <a:spcPts val="0"/>
              </a:spcAft>
              <a:buNone/>
            </a:pPr>
            <a:r>
              <a:rPr lang="en"/>
              <a:t>Mechanical Engineering &amp; Biochemistry </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Videos</a:t>
            </a:r>
            <a:endParaRPr/>
          </a:p>
        </p:txBody>
      </p:sp>
      <p:sp>
        <p:nvSpPr>
          <p:cNvPr id="160" name="Google Shape;160;p22"/>
          <p:cNvSpPr txBox="1"/>
          <p:nvPr>
            <p:ph idx="1" type="body"/>
          </p:nvPr>
        </p:nvSpPr>
        <p:spPr>
          <a:xfrm>
            <a:off x="311700" y="1152475"/>
            <a:ext cx="4074000" cy="464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200 Hz Chirp Signal Test</a:t>
            </a:r>
            <a:endParaRPr/>
          </a:p>
        </p:txBody>
      </p:sp>
      <p:pic>
        <p:nvPicPr>
          <p:cNvPr id="161" name="Google Shape;161;p22" title="IMG_3654.mov">
            <a:hlinkClick r:id="rId3"/>
          </p:cNvPr>
          <p:cNvPicPr preferRelativeResize="0"/>
          <p:nvPr/>
        </p:nvPicPr>
        <p:blipFill>
          <a:blip r:embed="rId4">
            <a:alphaModFix/>
          </a:blip>
          <a:stretch>
            <a:fillRect/>
          </a:stretch>
        </p:blipFill>
        <p:spPr>
          <a:xfrm>
            <a:off x="311700" y="1792550"/>
            <a:ext cx="4260300" cy="3195225"/>
          </a:xfrm>
          <a:prstGeom prst="rect">
            <a:avLst/>
          </a:prstGeom>
          <a:noFill/>
          <a:ln>
            <a:noFill/>
          </a:ln>
        </p:spPr>
      </p:pic>
      <p:pic>
        <p:nvPicPr>
          <p:cNvPr id="162" name="Google Shape;162;p22" title="IMG_3655.MOV">
            <a:hlinkClick r:id="rId5"/>
          </p:cNvPr>
          <p:cNvPicPr preferRelativeResize="0"/>
          <p:nvPr/>
        </p:nvPicPr>
        <p:blipFill>
          <a:blip r:embed="rId6">
            <a:alphaModFix/>
          </a:blip>
          <a:stretch>
            <a:fillRect/>
          </a:stretch>
        </p:blipFill>
        <p:spPr>
          <a:xfrm>
            <a:off x="4876800" y="1789963"/>
            <a:ext cx="4267200" cy="3200400"/>
          </a:xfrm>
          <a:prstGeom prst="rect">
            <a:avLst/>
          </a:prstGeom>
          <a:noFill/>
          <a:ln>
            <a:noFill/>
          </a:ln>
        </p:spPr>
      </p:pic>
      <p:sp>
        <p:nvSpPr>
          <p:cNvPr id="163" name="Google Shape;163;p22"/>
          <p:cNvSpPr txBox="1"/>
          <p:nvPr/>
        </p:nvSpPr>
        <p:spPr>
          <a:xfrm>
            <a:off x="4825675" y="1152475"/>
            <a:ext cx="4134000" cy="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400 Hz Square Wave Signal Test</a:t>
            </a:r>
            <a:endParaRPr sz="1800">
              <a:solidFill>
                <a:schemeClr val="dk2"/>
              </a:solidFill>
            </a:endParaRPr>
          </a:p>
        </p:txBody>
      </p:sp>
      <p:sp>
        <p:nvSpPr>
          <p:cNvPr id="164" name="Google Shape;16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- 200 Hz Chirp</a:t>
            </a:r>
            <a:endParaRPr/>
          </a:p>
        </p:txBody>
      </p:sp>
      <p:sp>
        <p:nvSpPr>
          <p:cNvPr id="170" name="Google Shape;170;p23"/>
          <p:cNvSpPr txBox="1"/>
          <p:nvPr>
            <p:ph idx="1" type="body"/>
          </p:nvPr>
        </p:nvSpPr>
        <p:spPr>
          <a:xfrm>
            <a:off x="4368875" y="364050"/>
            <a:ext cx="4711800" cy="351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u="sng"/>
              <a:t>Password Array = [ </a:t>
            </a:r>
            <a:r>
              <a:rPr lang="en" sz="1200" u="sng">
                <a:solidFill>
                  <a:schemeClr val="dk1"/>
                </a:solidFill>
              </a:rPr>
              <a:t>221.60, 223.42, 181.64, 179.82, 303.34 ] Hz</a:t>
            </a:r>
            <a:endParaRPr sz="1200" u="sng">
              <a:solidFill>
                <a:schemeClr val="dk1"/>
              </a:solidFill>
            </a:endParaRPr>
          </a:p>
          <a:p>
            <a:pPr indent="0" lvl="0" marL="0" rtl="0" algn="l">
              <a:spcBef>
                <a:spcPts val="1200"/>
              </a:spcBef>
              <a:spcAft>
                <a:spcPts val="0"/>
              </a:spcAft>
              <a:buNone/>
            </a:pPr>
            <a:r>
              <a:rPr lang="en" sz="1200">
                <a:solidFill>
                  <a:schemeClr val="dk1"/>
                </a:solidFill>
              </a:rPr>
              <a:t>Input Array1 = [ 221.60, 181.64, 223.42, 263.68, 393.34]  Hz</a:t>
            </a:r>
            <a:endParaRPr sz="1200">
              <a:solidFill>
                <a:schemeClr val="dk1"/>
              </a:solidFill>
            </a:endParaRPr>
          </a:p>
          <a:p>
            <a:pPr indent="0" lvl="0" marL="0" rtl="0" algn="l">
              <a:spcBef>
                <a:spcPts val="1200"/>
              </a:spcBef>
              <a:spcAft>
                <a:spcPts val="0"/>
              </a:spcAft>
              <a:buNone/>
            </a:pPr>
            <a:r>
              <a:rPr lang="en" sz="1200">
                <a:solidFill>
                  <a:schemeClr val="dk1"/>
                </a:solidFill>
              </a:rPr>
              <a:t>⅗ match: Verification </a:t>
            </a:r>
            <a:r>
              <a:rPr lang="en" sz="1200">
                <a:solidFill>
                  <a:schemeClr val="dk1"/>
                </a:solidFill>
              </a:rPr>
              <a:t>Successful</a:t>
            </a:r>
            <a:endParaRPr sz="1200">
              <a:solidFill>
                <a:schemeClr val="dk1"/>
              </a:solidFill>
            </a:endParaRPr>
          </a:p>
          <a:p>
            <a:pPr indent="0" lvl="0" marL="0" rtl="0" algn="l">
              <a:spcBef>
                <a:spcPts val="1200"/>
              </a:spcBef>
              <a:spcAft>
                <a:spcPts val="0"/>
              </a:spcAft>
              <a:buNone/>
            </a:pPr>
            <a:r>
              <a:rPr lang="en" sz="1200">
                <a:solidFill>
                  <a:schemeClr val="dk1"/>
                </a:solidFill>
              </a:rPr>
              <a:t>Input Array2 = [ 181.64, 221.60, 223.42, 263.38, 303.34 ] Hz</a:t>
            </a:r>
            <a:endParaRPr sz="1200">
              <a:solidFill>
                <a:schemeClr val="dk1"/>
              </a:solidFill>
            </a:endParaRPr>
          </a:p>
          <a:p>
            <a:pPr indent="0" lvl="0" marL="0" rtl="0" algn="l">
              <a:spcBef>
                <a:spcPts val="1200"/>
              </a:spcBef>
              <a:spcAft>
                <a:spcPts val="0"/>
              </a:spcAft>
              <a:buNone/>
            </a:pPr>
            <a:r>
              <a:rPr lang="en" sz="1200">
                <a:solidFill>
                  <a:schemeClr val="dk1"/>
                </a:solidFill>
              </a:rPr>
              <a:t>⅘ match: Verification </a:t>
            </a:r>
            <a:r>
              <a:rPr lang="en" sz="1200">
                <a:solidFill>
                  <a:schemeClr val="dk1"/>
                </a:solidFill>
              </a:rPr>
              <a:t>Successful</a:t>
            </a:r>
            <a:endParaRPr sz="1200">
              <a:solidFill>
                <a:schemeClr val="dk1"/>
              </a:solidFill>
            </a:endParaRPr>
          </a:p>
          <a:p>
            <a:pPr indent="0" lvl="0" marL="0" rtl="0" algn="l">
              <a:spcBef>
                <a:spcPts val="1200"/>
              </a:spcBef>
              <a:spcAft>
                <a:spcPts val="0"/>
              </a:spcAft>
              <a:buNone/>
            </a:pPr>
            <a:r>
              <a:rPr lang="en" sz="1200">
                <a:solidFill>
                  <a:schemeClr val="dk1"/>
                </a:solidFill>
              </a:rPr>
              <a:t>Input Array3 = [ 221.60, 223.42, 181.64, 303.34, 263.38 ]Hz</a:t>
            </a:r>
            <a:endParaRPr sz="1200">
              <a:solidFill>
                <a:schemeClr val="dk1"/>
              </a:solidFill>
            </a:endParaRPr>
          </a:p>
          <a:p>
            <a:pPr indent="0" lvl="0" marL="0" rtl="0" algn="l">
              <a:spcBef>
                <a:spcPts val="1200"/>
              </a:spcBef>
              <a:spcAft>
                <a:spcPts val="0"/>
              </a:spcAft>
              <a:buNone/>
            </a:pPr>
            <a:r>
              <a:rPr lang="en" sz="1200">
                <a:solidFill>
                  <a:schemeClr val="dk1"/>
                </a:solidFill>
              </a:rPr>
              <a:t>⅘ match: Verification </a:t>
            </a:r>
            <a:r>
              <a:rPr lang="en" sz="1200">
                <a:solidFill>
                  <a:schemeClr val="dk1"/>
                </a:solidFill>
              </a:rPr>
              <a:t>Successful</a:t>
            </a:r>
            <a:endParaRPr sz="1200">
              <a:solidFill>
                <a:schemeClr val="dk1"/>
              </a:solidFill>
            </a:endParaRPr>
          </a:p>
          <a:p>
            <a:pPr indent="0" lvl="0" marL="0" rtl="0" algn="l">
              <a:spcBef>
                <a:spcPts val="1200"/>
              </a:spcBef>
              <a:spcAft>
                <a:spcPts val="0"/>
              </a:spcAft>
              <a:buNone/>
            </a:pPr>
            <a:r>
              <a:rPr lang="en" sz="1200">
                <a:solidFill>
                  <a:schemeClr val="dk1"/>
                </a:solidFill>
              </a:rPr>
              <a:t>Input Array4 = [</a:t>
            </a:r>
            <a:r>
              <a:rPr lang="en" sz="1100">
                <a:solidFill>
                  <a:schemeClr val="dk1"/>
                </a:solidFill>
              </a:rPr>
              <a:t>221.60, 181.64, 223.42, 263.38, 179.82 Hz ] Hz</a:t>
            </a:r>
            <a:endParaRPr sz="1200">
              <a:solidFill>
                <a:schemeClr val="dk1"/>
              </a:solidFill>
            </a:endParaRPr>
          </a:p>
          <a:p>
            <a:pPr indent="0" lvl="0" marL="0" rtl="0" algn="l">
              <a:spcBef>
                <a:spcPts val="1200"/>
              </a:spcBef>
              <a:spcAft>
                <a:spcPts val="1200"/>
              </a:spcAft>
              <a:buClr>
                <a:schemeClr val="dk1"/>
              </a:buClr>
              <a:buSzPts val="1100"/>
              <a:buFont typeface="Arial"/>
              <a:buNone/>
            </a:pPr>
            <a:r>
              <a:rPr lang="en" sz="1200">
                <a:solidFill>
                  <a:schemeClr val="dk1"/>
                </a:solidFill>
              </a:rPr>
              <a:t>⅘ match: Verification Successful</a:t>
            </a:r>
            <a:endParaRPr sz="1200">
              <a:solidFill>
                <a:schemeClr val="dk1"/>
              </a:solidFill>
            </a:endParaRPr>
          </a:p>
        </p:txBody>
      </p:sp>
      <p:pic>
        <p:nvPicPr>
          <p:cNvPr id="171" name="Google Shape;171;p23"/>
          <p:cNvPicPr preferRelativeResize="0"/>
          <p:nvPr/>
        </p:nvPicPr>
        <p:blipFill>
          <a:blip r:embed="rId3">
            <a:alphaModFix/>
          </a:blip>
          <a:stretch>
            <a:fillRect/>
          </a:stretch>
        </p:blipFill>
        <p:spPr>
          <a:xfrm>
            <a:off x="121600" y="1070202"/>
            <a:ext cx="4072599" cy="2216625"/>
          </a:xfrm>
          <a:prstGeom prst="rect">
            <a:avLst/>
          </a:prstGeom>
          <a:noFill/>
          <a:ln>
            <a:noFill/>
          </a:ln>
        </p:spPr>
      </p:pic>
      <p:graphicFrame>
        <p:nvGraphicFramePr>
          <p:cNvPr id="172" name="Google Shape;172;p23"/>
          <p:cNvGraphicFramePr/>
          <p:nvPr/>
        </p:nvGraphicFramePr>
        <p:xfrm>
          <a:off x="4668050" y="3813425"/>
          <a:ext cx="3000000" cy="3000000"/>
        </p:xfrm>
        <a:graphic>
          <a:graphicData uri="http://schemas.openxmlformats.org/drawingml/2006/table">
            <a:tbl>
              <a:tblPr>
                <a:noFill/>
                <a:tableStyleId>{600A91DA-40A3-4077-9BFA-0FD685D7F515}</a:tableStyleId>
              </a:tblPr>
              <a:tblGrid>
                <a:gridCol w="1371150"/>
                <a:gridCol w="1371150"/>
                <a:gridCol w="1371150"/>
              </a:tblGrid>
              <a:tr h="622325">
                <a:tc>
                  <a:txBody>
                    <a:bodyPr/>
                    <a:lstStyle/>
                    <a:p>
                      <a:pPr indent="0" lvl="0" marL="0" rtl="0" algn="l">
                        <a:spcBef>
                          <a:spcPts val="0"/>
                        </a:spcBef>
                        <a:spcAft>
                          <a:spcPts val="0"/>
                        </a:spcAft>
                        <a:buNone/>
                      </a:pPr>
                      <a:r>
                        <a:rPr lang="en"/>
                        <a:t>Signal</a:t>
                      </a:r>
                      <a:endParaRPr/>
                    </a:p>
                  </a:txBody>
                  <a:tcPr marT="91425" marB="91425" marR="91425" marL="91425"/>
                </a:tc>
                <a:tc>
                  <a:txBody>
                    <a:bodyPr/>
                    <a:lstStyle/>
                    <a:p>
                      <a:pPr indent="0" lvl="0" marL="0" rtl="0" algn="l">
                        <a:spcBef>
                          <a:spcPts val="0"/>
                        </a:spcBef>
                        <a:spcAft>
                          <a:spcPts val="0"/>
                        </a:spcAft>
                        <a:buNone/>
                      </a:pPr>
                      <a:r>
                        <a:rPr lang="en"/>
                        <a:t>Accurate Acceptance</a:t>
                      </a:r>
                      <a:endParaRPr/>
                    </a:p>
                  </a:txBody>
                  <a:tcPr marT="91425" marB="91425" marR="91425" marL="91425"/>
                </a:tc>
                <a:tc>
                  <a:txBody>
                    <a:bodyPr/>
                    <a:lstStyle/>
                    <a:p>
                      <a:pPr indent="0" lvl="0" marL="0" rtl="0" algn="l">
                        <a:spcBef>
                          <a:spcPts val="0"/>
                        </a:spcBef>
                        <a:spcAft>
                          <a:spcPts val="0"/>
                        </a:spcAft>
                        <a:buNone/>
                      </a:pPr>
                      <a:r>
                        <a:rPr lang="en"/>
                        <a:t>Accurate Rejection</a:t>
                      </a:r>
                      <a:endParaRPr/>
                    </a:p>
                  </a:txBody>
                  <a:tcPr marT="91425" marB="91425" marR="91425" marL="91425"/>
                </a:tc>
              </a:tr>
              <a:tr h="431725">
                <a:tc>
                  <a:txBody>
                    <a:bodyPr/>
                    <a:lstStyle/>
                    <a:p>
                      <a:pPr indent="0" lvl="0" marL="0" rtl="0" algn="l">
                        <a:spcBef>
                          <a:spcPts val="0"/>
                        </a:spcBef>
                        <a:spcAft>
                          <a:spcPts val="0"/>
                        </a:spcAft>
                        <a:buNone/>
                      </a:pPr>
                      <a:r>
                        <a:rPr lang="en"/>
                        <a:t>200 Hz Chirp</a:t>
                      </a:r>
                      <a:endParaRPr/>
                    </a:p>
                  </a:txBody>
                  <a:tcPr marT="91425" marB="91425" marR="91425" marL="91425"/>
                </a:tc>
                <a:tc>
                  <a:txBody>
                    <a:bodyPr/>
                    <a:lstStyle/>
                    <a:p>
                      <a:pPr indent="0" lvl="0" marL="0" rtl="0" algn="l">
                        <a:spcBef>
                          <a:spcPts val="0"/>
                        </a:spcBef>
                        <a:spcAft>
                          <a:spcPts val="0"/>
                        </a:spcAft>
                        <a:buNone/>
                      </a:pPr>
                      <a:r>
                        <a:rPr lang="en"/>
                        <a:t>10/10</a:t>
                      </a:r>
                      <a:endParaRPr/>
                    </a:p>
                  </a:txBody>
                  <a:tcPr marT="91425" marB="91425" marR="91425" marL="91425"/>
                </a:tc>
                <a:tc>
                  <a:txBody>
                    <a:bodyPr/>
                    <a:lstStyle/>
                    <a:p>
                      <a:pPr indent="0" lvl="0" marL="0" rtl="0" algn="l">
                        <a:spcBef>
                          <a:spcPts val="0"/>
                        </a:spcBef>
                        <a:spcAft>
                          <a:spcPts val="0"/>
                        </a:spcAft>
                        <a:buNone/>
                      </a:pPr>
                      <a:r>
                        <a:rPr lang="en"/>
                        <a:t>10/10</a:t>
                      </a:r>
                      <a:endParaRPr/>
                    </a:p>
                  </a:txBody>
                  <a:tcPr marT="91425" marB="91425" marR="91425" marL="91425"/>
                </a:tc>
              </a:tr>
            </a:tbl>
          </a:graphicData>
        </a:graphic>
      </p:graphicFrame>
      <p:sp>
        <p:nvSpPr>
          <p:cNvPr id="173" name="Google Shape;173;p23"/>
          <p:cNvSpPr txBox="1"/>
          <p:nvPr/>
        </p:nvSpPr>
        <p:spPr>
          <a:xfrm>
            <a:off x="121600" y="3536975"/>
            <a:ext cx="4230000" cy="13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The 5 most dominant frequencies found by Python: </a:t>
            </a:r>
            <a:endParaRPr>
              <a:solidFill>
                <a:schemeClr val="dk2"/>
              </a:solidFill>
            </a:endParaRPr>
          </a:p>
          <a:p>
            <a:pPr indent="0" lvl="0" marL="0" rtl="0" algn="l">
              <a:spcBef>
                <a:spcPts val="0"/>
              </a:spcBef>
              <a:spcAft>
                <a:spcPts val="0"/>
              </a:spcAft>
              <a:buNone/>
            </a:pPr>
            <a:r>
              <a:rPr lang="en">
                <a:solidFill>
                  <a:schemeClr val="dk2"/>
                </a:solidFill>
              </a:rPr>
              <a:t>[ 201.67, 1005.00, 1206.67,  603.33,  808.33] Hz</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lnSpc>
                <a:spcPct val="115000"/>
              </a:lnSpc>
              <a:spcBef>
                <a:spcPts val="0"/>
              </a:spcBef>
              <a:spcAft>
                <a:spcPts val="1200"/>
              </a:spcAft>
              <a:buClr>
                <a:schemeClr val="dk1"/>
              </a:buClr>
              <a:buSzPts val="1100"/>
              <a:buFont typeface="Arial"/>
              <a:buNone/>
            </a:pPr>
            <a:r>
              <a:rPr lang="en" sz="2284">
                <a:solidFill>
                  <a:schemeClr val="dk2"/>
                </a:solidFill>
              </a:rPr>
              <a:t>± 5 Hz Tolerance is Acceptable</a:t>
            </a:r>
            <a:endParaRPr sz="900">
              <a:solidFill>
                <a:schemeClr val="dk2"/>
              </a:solidFill>
            </a:endParaRPr>
          </a:p>
        </p:txBody>
      </p:sp>
      <p:sp>
        <p:nvSpPr>
          <p:cNvPr id="174" name="Google Shape;17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- 440 Hz Square Wave</a:t>
            </a:r>
            <a:endParaRPr/>
          </a:p>
        </p:txBody>
      </p:sp>
      <p:sp>
        <p:nvSpPr>
          <p:cNvPr id="180" name="Google Shape;180;p24"/>
          <p:cNvSpPr txBox="1"/>
          <p:nvPr>
            <p:ph idx="1" type="body"/>
          </p:nvPr>
        </p:nvSpPr>
        <p:spPr>
          <a:xfrm>
            <a:off x="4572013" y="825175"/>
            <a:ext cx="4349700" cy="3416400"/>
          </a:xfrm>
          <a:prstGeom prst="rect">
            <a:avLst/>
          </a:prstGeom>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lang="en" sz="1200" u="sng"/>
              <a:t>Password Array = [394.16, 346.93, 94.45,441.39, 392.34 ] Hz</a:t>
            </a:r>
            <a:endParaRPr sz="1200" u="sng"/>
          </a:p>
          <a:p>
            <a:pPr indent="0" lvl="0" marL="0" rtl="0" algn="l">
              <a:lnSpc>
                <a:spcPct val="105000"/>
              </a:lnSpc>
              <a:spcBef>
                <a:spcPts val="1200"/>
              </a:spcBef>
              <a:spcAft>
                <a:spcPts val="0"/>
              </a:spcAft>
              <a:buNone/>
            </a:pPr>
            <a:r>
              <a:rPr lang="en" sz="1200"/>
              <a:t>Input Array1 = [ </a:t>
            </a:r>
            <a:r>
              <a:rPr lang="en" sz="1100">
                <a:solidFill>
                  <a:schemeClr val="dk1"/>
                </a:solidFill>
              </a:rPr>
              <a:t>394.16, 346.93, 94.45, 392.34, 345.12 ] Hz</a:t>
            </a:r>
            <a:endParaRPr sz="1100">
              <a:solidFill>
                <a:schemeClr val="dk1"/>
              </a:solidFill>
            </a:endParaRPr>
          </a:p>
          <a:p>
            <a:pPr indent="0" lvl="0" marL="0" rtl="0" algn="l">
              <a:lnSpc>
                <a:spcPct val="105000"/>
              </a:lnSpc>
              <a:spcBef>
                <a:spcPts val="1200"/>
              </a:spcBef>
              <a:spcAft>
                <a:spcPts val="0"/>
              </a:spcAft>
              <a:buNone/>
            </a:pPr>
            <a:r>
              <a:rPr lang="en" sz="1200"/>
              <a:t>⅗ match: verification successful</a:t>
            </a:r>
            <a:endParaRPr sz="1200"/>
          </a:p>
          <a:p>
            <a:pPr indent="0" lvl="0" marL="0" rtl="0" algn="l">
              <a:lnSpc>
                <a:spcPct val="105000"/>
              </a:lnSpc>
              <a:spcBef>
                <a:spcPts val="1200"/>
              </a:spcBef>
              <a:spcAft>
                <a:spcPts val="0"/>
              </a:spcAft>
              <a:buNone/>
            </a:pPr>
            <a:r>
              <a:rPr lang="en" sz="1200"/>
              <a:t>Input Array2 = [</a:t>
            </a:r>
            <a:r>
              <a:rPr lang="en" sz="1100">
                <a:solidFill>
                  <a:schemeClr val="dk1"/>
                </a:solidFill>
              </a:rPr>
              <a:t>394.16, 346.93, 94.45, 392.34, 345.12 ] Hz</a:t>
            </a:r>
            <a:endParaRPr sz="1100">
              <a:solidFill>
                <a:schemeClr val="dk1"/>
              </a:solidFill>
            </a:endParaRPr>
          </a:p>
          <a:p>
            <a:pPr indent="0" lvl="0" marL="0" rtl="0" algn="l">
              <a:lnSpc>
                <a:spcPct val="105000"/>
              </a:lnSpc>
              <a:spcBef>
                <a:spcPts val="1200"/>
              </a:spcBef>
              <a:spcAft>
                <a:spcPts val="0"/>
              </a:spcAft>
              <a:buNone/>
            </a:pPr>
            <a:r>
              <a:rPr lang="en" sz="1100">
                <a:solidFill>
                  <a:schemeClr val="dk1"/>
                </a:solidFill>
              </a:rPr>
              <a:t>⅘ </a:t>
            </a:r>
            <a:r>
              <a:rPr lang="en" sz="1200"/>
              <a:t>match: verification successful</a:t>
            </a:r>
            <a:endParaRPr sz="1200"/>
          </a:p>
          <a:p>
            <a:pPr indent="0" lvl="0" marL="0" rtl="0" algn="l">
              <a:lnSpc>
                <a:spcPct val="105000"/>
              </a:lnSpc>
              <a:spcBef>
                <a:spcPts val="1200"/>
              </a:spcBef>
              <a:spcAft>
                <a:spcPts val="0"/>
              </a:spcAft>
              <a:buNone/>
            </a:pPr>
            <a:r>
              <a:rPr lang="en" sz="1200"/>
              <a:t>Input Array3 = [</a:t>
            </a:r>
            <a:r>
              <a:rPr lang="en" sz="1100">
                <a:solidFill>
                  <a:schemeClr val="dk1"/>
                </a:solidFill>
              </a:rPr>
              <a:t>394.16, 346.93, 94.45, 345.12, 441.39 ] Hz</a:t>
            </a:r>
            <a:endParaRPr sz="1100">
              <a:solidFill>
                <a:schemeClr val="dk1"/>
              </a:solidFill>
            </a:endParaRPr>
          </a:p>
          <a:p>
            <a:pPr indent="0" lvl="0" marL="0" rtl="0" algn="l">
              <a:lnSpc>
                <a:spcPct val="105000"/>
              </a:lnSpc>
              <a:spcBef>
                <a:spcPts val="1200"/>
              </a:spcBef>
              <a:spcAft>
                <a:spcPts val="0"/>
              </a:spcAft>
              <a:buNone/>
            </a:pPr>
            <a:r>
              <a:rPr lang="en" sz="1100">
                <a:solidFill>
                  <a:schemeClr val="dk1"/>
                </a:solidFill>
              </a:rPr>
              <a:t>⅘ match: verification successful </a:t>
            </a:r>
            <a:endParaRPr sz="1100">
              <a:solidFill>
                <a:schemeClr val="dk1"/>
              </a:solidFill>
            </a:endParaRPr>
          </a:p>
          <a:p>
            <a:pPr indent="0" lvl="0" marL="0" rtl="0" algn="l">
              <a:lnSpc>
                <a:spcPct val="105000"/>
              </a:lnSpc>
              <a:spcBef>
                <a:spcPts val="1200"/>
              </a:spcBef>
              <a:spcAft>
                <a:spcPts val="0"/>
              </a:spcAft>
              <a:buNone/>
            </a:pPr>
            <a:r>
              <a:rPr lang="en" sz="1200"/>
              <a:t>Input Array4 = [</a:t>
            </a:r>
            <a:r>
              <a:rPr lang="en" sz="1100">
                <a:solidFill>
                  <a:schemeClr val="dk1"/>
                </a:solidFill>
              </a:rPr>
              <a:t>346.93, 394.16, 94.45, 188.91, 441.39 ] Hz</a:t>
            </a:r>
            <a:endParaRPr sz="1100">
              <a:solidFill>
                <a:schemeClr val="dk1"/>
              </a:solidFill>
            </a:endParaRPr>
          </a:p>
          <a:p>
            <a:pPr indent="0" lvl="0" marL="0" rtl="0" algn="l">
              <a:lnSpc>
                <a:spcPct val="105000"/>
              </a:lnSpc>
              <a:spcBef>
                <a:spcPts val="1200"/>
              </a:spcBef>
              <a:spcAft>
                <a:spcPts val="0"/>
              </a:spcAft>
              <a:buNone/>
            </a:pPr>
            <a:r>
              <a:rPr lang="en" sz="1100">
                <a:solidFill>
                  <a:schemeClr val="dk1"/>
                </a:solidFill>
              </a:rPr>
              <a:t>⅘ match: verification successful </a:t>
            </a:r>
            <a:endParaRPr sz="1100">
              <a:solidFill>
                <a:schemeClr val="dk1"/>
              </a:solidFill>
            </a:endParaRPr>
          </a:p>
          <a:p>
            <a:pPr indent="0" lvl="0" marL="0" rtl="0" algn="l">
              <a:lnSpc>
                <a:spcPct val="105000"/>
              </a:lnSpc>
              <a:spcBef>
                <a:spcPts val="1200"/>
              </a:spcBef>
              <a:spcAft>
                <a:spcPts val="1200"/>
              </a:spcAft>
              <a:buNone/>
            </a:pPr>
            <a:r>
              <a:t/>
            </a:r>
            <a:endParaRPr sz="1200"/>
          </a:p>
        </p:txBody>
      </p:sp>
      <p:pic>
        <p:nvPicPr>
          <p:cNvPr id="181" name="Google Shape;181;p24"/>
          <p:cNvPicPr preferRelativeResize="0"/>
          <p:nvPr/>
        </p:nvPicPr>
        <p:blipFill>
          <a:blip r:embed="rId3">
            <a:alphaModFix/>
          </a:blip>
          <a:stretch>
            <a:fillRect/>
          </a:stretch>
        </p:blipFill>
        <p:spPr>
          <a:xfrm>
            <a:off x="154800" y="1152475"/>
            <a:ext cx="4171124" cy="2270276"/>
          </a:xfrm>
          <a:prstGeom prst="rect">
            <a:avLst/>
          </a:prstGeom>
          <a:noFill/>
          <a:ln>
            <a:noFill/>
          </a:ln>
        </p:spPr>
      </p:pic>
      <p:graphicFrame>
        <p:nvGraphicFramePr>
          <p:cNvPr id="182" name="Google Shape;182;p24"/>
          <p:cNvGraphicFramePr/>
          <p:nvPr/>
        </p:nvGraphicFramePr>
        <p:xfrm>
          <a:off x="4692263" y="3826325"/>
          <a:ext cx="3000000" cy="3000000"/>
        </p:xfrm>
        <a:graphic>
          <a:graphicData uri="http://schemas.openxmlformats.org/drawingml/2006/table">
            <a:tbl>
              <a:tblPr>
                <a:noFill/>
                <a:tableStyleId>{600A91DA-40A3-4077-9BFA-0FD685D7F515}</a:tableStyleId>
              </a:tblPr>
              <a:tblGrid>
                <a:gridCol w="1369725"/>
                <a:gridCol w="1369725"/>
                <a:gridCol w="1369725"/>
              </a:tblGrid>
              <a:tr h="415250">
                <a:tc>
                  <a:txBody>
                    <a:bodyPr/>
                    <a:lstStyle/>
                    <a:p>
                      <a:pPr indent="0" lvl="0" marL="0" rtl="0" algn="ctr">
                        <a:spcBef>
                          <a:spcPts val="0"/>
                        </a:spcBef>
                        <a:spcAft>
                          <a:spcPts val="0"/>
                        </a:spcAft>
                        <a:buNone/>
                      </a:pPr>
                      <a:r>
                        <a:rPr lang="en"/>
                        <a:t>Signal</a:t>
                      </a:r>
                      <a:endParaRPr/>
                    </a:p>
                  </a:txBody>
                  <a:tcPr marT="91425" marB="91425" marR="91425" marL="91425"/>
                </a:tc>
                <a:tc>
                  <a:txBody>
                    <a:bodyPr/>
                    <a:lstStyle/>
                    <a:p>
                      <a:pPr indent="0" lvl="0" marL="0" rtl="0" algn="ctr">
                        <a:spcBef>
                          <a:spcPts val="0"/>
                        </a:spcBef>
                        <a:spcAft>
                          <a:spcPts val="0"/>
                        </a:spcAft>
                        <a:buNone/>
                      </a:pPr>
                      <a:r>
                        <a:rPr lang="en"/>
                        <a:t>Acceptance</a:t>
                      </a:r>
                      <a:endParaRPr/>
                    </a:p>
                  </a:txBody>
                  <a:tcPr marT="91425" marB="91425" marR="91425" marL="91425"/>
                </a:tc>
                <a:tc>
                  <a:txBody>
                    <a:bodyPr/>
                    <a:lstStyle/>
                    <a:p>
                      <a:pPr indent="0" lvl="0" marL="0" rtl="0" algn="ctr">
                        <a:spcBef>
                          <a:spcPts val="0"/>
                        </a:spcBef>
                        <a:spcAft>
                          <a:spcPts val="0"/>
                        </a:spcAft>
                        <a:buNone/>
                      </a:pPr>
                      <a:r>
                        <a:rPr lang="en"/>
                        <a:t>Rejection</a:t>
                      </a:r>
                      <a:endParaRPr/>
                    </a:p>
                  </a:txBody>
                  <a:tcPr marT="91425" marB="91425" marR="91425" marL="91425"/>
                </a:tc>
              </a:tr>
              <a:tr h="381000">
                <a:tc>
                  <a:txBody>
                    <a:bodyPr/>
                    <a:lstStyle/>
                    <a:p>
                      <a:pPr indent="0" lvl="0" marL="0" rtl="0" algn="ctr">
                        <a:spcBef>
                          <a:spcPts val="0"/>
                        </a:spcBef>
                        <a:spcAft>
                          <a:spcPts val="0"/>
                        </a:spcAft>
                        <a:buNone/>
                      </a:pPr>
                      <a:r>
                        <a:rPr lang="en"/>
                        <a:t>440 Hz Square Wave</a:t>
                      </a:r>
                      <a:endParaRPr/>
                    </a:p>
                  </a:txBody>
                  <a:tcPr marT="91425" marB="91425" marR="91425" marL="91425"/>
                </a:tc>
                <a:tc>
                  <a:txBody>
                    <a:bodyPr/>
                    <a:lstStyle/>
                    <a:p>
                      <a:pPr indent="0" lvl="0" marL="0" rtl="0" algn="ctr">
                        <a:spcBef>
                          <a:spcPts val="0"/>
                        </a:spcBef>
                        <a:spcAft>
                          <a:spcPts val="0"/>
                        </a:spcAft>
                        <a:buNone/>
                      </a:pPr>
                      <a:r>
                        <a:rPr lang="en"/>
                        <a:t>10/10</a:t>
                      </a:r>
                      <a:endParaRPr/>
                    </a:p>
                  </a:txBody>
                  <a:tcPr marT="91425" marB="91425" marR="91425" marL="91425"/>
                </a:tc>
                <a:tc>
                  <a:txBody>
                    <a:bodyPr/>
                    <a:lstStyle/>
                    <a:p>
                      <a:pPr indent="0" lvl="0" marL="0" rtl="0" algn="ctr">
                        <a:spcBef>
                          <a:spcPts val="0"/>
                        </a:spcBef>
                        <a:spcAft>
                          <a:spcPts val="0"/>
                        </a:spcAft>
                        <a:buNone/>
                      </a:pPr>
                      <a:r>
                        <a:rPr lang="en"/>
                        <a:t>10/10</a:t>
                      </a:r>
                      <a:endParaRPr/>
                    </a:p>
                  </a:txBody>
                  <a:tcPr marT="91425" marB="91425" marR="91425" marL="91425"/>
                </a:tc>
              </a:tr>
            </a:tbl>
          </a:graphicData>
        </a:graphic>
      </p:graphicFrame>
      <p:sp>
        <p:nvSpPr>
          <p:cNvPr id="183" name="Google Shape;183;p24"/>
          <p:cNvSpPr txBox="1"/>
          <p:nvPr/>
        </p:nvSpPr>
        <p:spPr>
          <a:xfrm>
            <a:off x="98800" y="3402300"/>
            <a:ext cx="4259400" cy="13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The 5 most dominant frequencies found by </a:t>
            </a:r>
            <a:r>
              <a:rPr lang="en">
                <a:solidFill>
                  <a:schemeClr val="dk2"/>
                </a:solidFill>
              </a:rPr>
              <a:t>Python</a:t>
            </a:r>
            <a:r>
              <a:rPr lang="en">
                <a:solidFill>
                  <a:schemeClr val="dk2"/>
                </a:solidFill>
              </a:rPr>
              <a:t>: [ 443.33 , 321.67, 1301.67, 1285, 960 ] Hz</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2284">
                <a:solidFill>
                  <a:schemeClr val="dk2"/>
                </a:solidFill>
              </a:rPr>
              <a:t>± 5 Hz Tolerance is Acceptable</a:t>
            </a:r>
            <a:endParaRPr sz="900">
              <a:solidFill>
                <a:schemeClr val="dk2"/>
              </a:solidFill>
            </a:endParaRPr>
          </a:p>
          <a:p>
            <a:pPr indent="0" lvl="0" marL="0" rtl="0" algn="l">
              <a:spcBef>
                <a:spcPts val="1200"/>
              </a:spcBef>
              <a:spcAft>
                <a:spcPts val="0"/>
              </a:spcAft>
              <a:buNone/>
            </a:pPr>
            <a:r>
              <a:t/>
            </a:r>
            <a:endParaRPr>
              <a:solidFill>
                <a:schemeClr val="dk2"/>
              </a:solidFill>
            </a:endParaRPr>
          </a:p>
        </p:txBody>
      </p:sp>
      <p:sp>
        <p:nvSpPr>
          <p:cNvPr id="184" name="Google Shape;18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 - “1 2 3” Onur</a:t>
            </a:r>
            <a:endParaRPr/>
          </a:p>
        </p:txBody>
      </p:sp>
      <p:sp>
        <p:nvSpPr>
          <p:cNvPr id="190" name="Google Shape;190;p25"/>
          <p:cNvSpPr txBox="1"/>
          <p:nvPr>
            <p:ph idx="1" type="body"/>
          </p:nvPr>
        </p:nvSpPr>
        <p:spPr>
          <a:xfrm>
            <a:off x="4907550" y="43300"/>
            <a:ext cx="3761400" cy="3156600"/>
          </a:xfrm>
          <a:prstGeom prst="rect">
            <a:avLst/>
          </a:prstGeom>
        </p:spPr>
        <p:txBody>
          <a:bodyPr anchorCtr="0" anchor="t" bIns="91425" lIns="91425" spcFirstLastPara="1" rIns="91425" wrap="square" tIns="91425">
            <a:noAutofit/>
          </a:bodyPr>
          <a:lstStyle/>
          <a:p>
            <a:pPr indent="0" lvl="0" marL="0" rtl="0" algn="l">
              <a:lnSpc>
                <a:spcPct val="75000"/>
              </a:lnSpc>
              <a:spcBef>
                <a:spcPts val="0"/>
              </a:spcBef>
              <a:spcAft>
                <a:spcPts val="0"/>
              </a:spcAft>
              <a:buClr>
                <a:schemeClr val="dk1"/>
              </a:buClr>
              <a:buSzPts val="795"/>
              <a:buFont typeface="Arial"/>
              <a:buNone/>
            </a:pPr>
            <a:r>
              <a:rPr lang="en" sz="880" u="sng"/>
              <a:t>Password Array = [132.60, 261.56, 254.30, 268.83, 245.21]Hz</a:t>
            </a:r>
            <a:endParaRPr sz="880" u="sng"/>
          </a:p>
          <a:p>
            <a:pPr indent="-284480" lvl="0" marL="457200" rtl="0" algn="l">
              <a:lnSpc>
                <a:spcPct val="95000"/>
              </a:lnSpc>
              <a:spcBef>
                <a:spcPts val="1200"/>
              </a:spcBef>
              <a:spcAft>
                <a:spcPts val="0"/>
              </a:spcAft>
              <a:buSzPts val="880"/>
              <a:buChar char="●"/>
            </a:pPr>
            <a:r>
              <a:rPr lang="en" sz="880"/>
              <a:t>± 5 Hz Tolerance </a:t>
            </a:r>
            <a:endParaRPr sz="880"/>
          </a:p>
          <a:p>
            <a:pPr indent="0" lvl="0" marL="0" rtl="0" algn="l">
              <a:lnSpc>
                <a:spcPct val="75000"/>
              </a:lnSpc>
              <a:spcBef>
                <a:spcPts val="1200"/>
              </a:spcBef>
              <a:spcAft>
                <a:spcPts val="0"/>
              </a:spcAft>
              <a:buClr>
                <a:schemeClr val="dk1"/>
              </a:buClr>
              <a:buSzPts val="795"/>
              <a:buFont typeface="Arial"/>
              <a:buNone/>
            </a:pPr>
            <a:r>
              <a:rPr lang="en" sz="880"/>
              <a:t>Input Array1 = [ </a:t>
            </a:r>
            <a:r>
              <a:rPr lang="en" sz="880">
                <a:solidFill>
                  <a:schemeClr val="dk1"/>
                </a:solidFill>
              </a:rPr>
              <a:t>245.21, 239.77, 121.70, 237.95, 243.40 ] Hz</a:t>
            </a:r>
            <a:endParaRPr sz="880">
              <a:solidFill>
                <a:schemeClr val="dk1"/>
              </a:solidFill>
            </a:endParaRPr>
          </a:p>
          <a:p>
            <a:pPr indent="0" lvl="0" marL="0" rtl="0" algn="l">
              <a:lnSpc>
                <a:spcPct val="75000"/>
              </a:lnSpc>
              <a:spcBef>
                <a:spcPts val="1200"/>
              </a:spcBef>
              <a:spcAft>
                <a:spcPts val="0"/>
              </a:spcAft>
              <a:buClr>
                <a:schemeClr val="dk1"/>
              </a:buClr>
              <a:buSzPts val="795"/>
              <a:buFont typeface="Arial"/>
              <a:buNone/>
            </a:pPr>
            <a:r>
              <a:rPr lang="en" sz="880">
                <a:solidFill>
                  <a:schemeClr val="dk1"/>
                </a:solidFill>
              </a:rPr>
              <a:t>⅕ match: verification unsuccessful</a:t>
            </a:r>
            <a:endParaRPr sz="880">
              <a:solidFill>
                <a:schemeClr val="dk1"/>
              </a:solidFill>
            </a:endParaRPr>
          </a:p>
          <a:p>
            <a:pPr indent="0" lvl="0" marL="0" rtl="0" algn="l">
              <a:lnSpc>
                <a:spcPct val="75000"/>
              </a:lnSpc>
              <a:spcBef>
                <a:spcPts val="1200"/>
              </a:spcBef>
              <a:spcAft>
                <a:spcPts val="0"/>
              </a:spcAft>
              <a:buClr>
                <a:schemeClr val="dk1"/>
              </a:buClr>
              <a:buSzPts val="795"/>
              <a:buFont typeface="Arial"/>
              <a:buNone/>
            </a:pPr>
            <a:r>
              <a:rPr lang="en" sz="880"/>
              <a:t>Input Array2 = [ </a:t>
            </a:r>
            <a:r>
              <a:rPr lang="en" sz="880">
                <a:solidFill>
                  <a:schemeClr val="dk1"/>
                </a:solidFill>
              </a:rPr>
              <a:t>245.21, 239.77, 121.70, 237.95, 243.40 ] Hz</a:t>
            </a:r>
            <a:endParaRPr sz="880">
              <a:solidFill>
                <a:schemeClr val="dk1"/>
              </a:solidFill>
            </a:endParaRPr>
          </a:p>
          <a:p>
            <a:pPr indent="0" lvl="0" marL="0" rtl="0" algn="l">
              <a:lnSpc>
                <a:spcPct val="75000"/>
              </a:lnSpc>
              <a:spcBef>
                <a:spcPts val="1200"/>
              </a:spcBef>
              <a:spcAft>
                <a:spcPts val="0"/>
              </a:spcAft>
              <a:buClr>
                <a:schemeClr val="dk1"/>
              </a:buClr>
              <a:buSzPts val="795"/>
              <a:buFont typeface="Arial"/>
              <a:buNone/>
            </a:pPr>
            <a:r>
              <a:rPr lang="en" sz="880">
                <a:solidFill>
                  <a:schemeClr val="dk1"/>
                </a:solidFill>
              </a:rPr>
              <a:t>⅕  match: verification unsuccessful</a:t>
            </a:r>
            <a:endParaRPr sz="880">
              <a:solidFill>
                <a:schemeClr val="dk1"/>
              </a:solidFill>
            </a:endParaRPr>
          </a:p>
          <a:p>
            <a:pPr indent="-284480" lvl="0" marL="457200" rtl="0" algn="l">
              <a:lnSpc>
                <a:spcPct val="95000"/>
              </a:lnSpc>
              <a:spcBef>
                <a:spcPts val="1200"/>
              </a:spcBef>
              <a:spcAft>
                <a:spcPts val="0"/>
              </a:spcAft>
              <a:buSzPts val="880"/>
              <a:buChar char="●"/>
            </a:pPr>
            <a:r>
              <a:rPr lang="en" sz="880"/>
              <a:t>± 20 Hz Tolerance </a:t>
            </a:r>
            <a:endParaRPr sz="880"/>
          </a:p>
          <a:p>
            <a:pPr indent="0" lvl="0" marL="0" rtl="0" algn="l">
              <a:lnSpc>
                <a:spcPct val="75000"/>
              </a:lnSpc>
              <a:spcBef>
                <a:spcPts val="1200"/>
              </a:spcBef>
              <a:spcAft>
                <a:spcPts val="0"/>
              </a:spcAft>
              <a:buClr>
                <a:schemeClr val="dk1"/>
              </a:buClr>
              <a:buSzPts val="795"/>
              <a:buFont typeface="Arial"/>
              <a:buNone/>
            </a:pPr>
            <a:r>
              <a:rPr lang="en" sz="880"/>
              <a:t>Input Array3 = [ </a:t>
            </a:r>
            <a:r>
              <a:rPr lang="en" sz="964">
                <a:solidFill>
                  <a:schemeClr val="dk1"/>
                </a:solidFill>
              </a:rPr>
              <a:t>245.21, 252.48, 121.70, 119.88, 243.40 ] Hz</a:t>
            </a:r>
            <a:endParaRPr sz="964">
              <a:solidFill>
                <a:schemeClr val="dk1"/>
              </a:solidFill>
            </a:endParaRPr>
          </a:p>
          <a:p>
            <a:pPr indent="0" lvl="0" marL="0" rtl="0" algn="l">
              <a:lnSpc>
                <a:spcPct val="75000"/>
              </a:lnSpc>
              <a:spcBef>
                <a:spcPts val="1200"/>
              </a:spcBef>
              <a:spcAft>
                <a:spcPts val="0"/>
              </a:spcAft>
              <a:buClr>
                <a:schemeClr val="dk1"/>
              </a:buClr>
              <a:buSzPts val="795"/>
              <a:buFont typeface="Arial"/>
              <a:buNone/>
            </a:pPr>
            <a:r>
              <a:rPr lang="en" sz="964">
                <a:solidFill>
                  <a:schemeClr val="dk1"/>
                </a:solidFill>
              </a:rPr>
              <a:t>4/5 match: verification successful </a:t>
            </a:r>
            <a:endParaRPr sz="964">
              <a:solidFill>
                <a:schemeClr val="dk1"/>
              </a:solidFill>
            </a:endParaRPr>
          </a:p>
          <a:p>
            <a:pPr indent="0" lvl="0" marL="0" rtl="0" algn="l">
              <a:lnSpc>
                <a:spcPct val="75000"/>
              </a:lnSpc>
              <a:spcBef>
                <a:spcPts val="1200"/>
              </a:spcBef>
              <a:spcAft>
                <a:spcPts val="0"/>
              </a:spcAft>
              <a:buClr>
                <a:schemeClr val="dk1"/>
              </a:buClr>
              <a:buSzPts val="795"/>
              <a:buFont typeface="Arial"/>
              <a:buNone/>
            </a:pPr>
            <a:r>
              <a:rPr lang="en" sz="880"/>
              <a:t>Input Array4 = [ </a:t>
            </a:r>
            <a:r>
              <a:rPr lang="en" sz="964">
                <a:solidFill>
                  <a:schemeClr val="dk1"/>
                </a:solidFill>
              </a:rPr>
              <a:t>256.11, 130.78 , 257.93, 245.21, 250.66 ] Hz</a:t>
            </a:r>
            <a:endParaRPr sz="964">
              <a:solidFill>
                <a:schemeClr val="dk1"/>
              </a:solidFill>
            </a:endParaRPr>
          </a:p>
          <a:p>
            <a:pPr indent="0" lvl="0" marL="0" rtl="0" algn="l">
              <a:lnSpc>
                <a:spcPct val="75000"/>
              </a:lnSpc>
              <a:spcBef>
                <a:spcPts val="1200"/>
              </a:spcBef>
              <a:spcAft>
                <a:spcPts val="0"/>
              </a:spcAft>
              <a:buClr>
                <a:schemeClr val="dk1"/>
              </a:buClr>
              <a:buSzPts val="795"/>
              <a:buFont typeface="Arial"/>
              <a:buNone/>
            </a:pPr>
            <a:r>
              <a:rPr lang="en" sz="964">
                <a:solidFill>
                  <a:schemeClr val="dk1"/>
                </a:solidFill>
              </a:rPr>
              <a:t>5/5 match: verification successful </a:t>
            </a:r>
            <a:endParaRPr sz="964">
              <a:solidFill>
                <a:schemeClr val="dk1"/>
              </a:solidFill>
            </a:endParaRPr>
          </a:p>
          <a:p>
            <a:pPr indent="0" lvl="0" marL="0" rtl="0" algn="l">
              <a:lnSpc>
                <a:spcPct val="75000"/>
              </a:lnSpc>
              <a:spcBef>
                <a:spcPts val="1200"/>
              </a:spcBef>
              <a:spcAft>
                <a:spcPts val="0"/>
              </a:spcAft>
              <a:buClr>
                <a:schemeClr val="dk1"/>
              </a:buClr>
              <a:buSzPts val="795"/>
              <a:buFont typeface="Arial"/>
              <a:buNone/>
            </a:pPr>
            <a:r>
              <a:t/>
            </a:r>
            <a:endParaRPr sz="964">
              <a:solidFill>
                <a:schemeClr val="dk1"/>
              </a:solidFill>
            </a:endParaRPr>
          </a:p>
          <a:p>
            <a:pPr indent="0" lvl="0" marL="0" rtl="0" algn="l">
              <a:lnSpc>
                <a:spcPct val="75000"/>
              </a:lnSpc>
              <a:spcBef>
                <a:spcPts val="1200"/>
              </a:spcBef>
              <a:spcAft>
                <a:spcPts val="1200"/>
              </a:spcAft>
              <a:buSzPts val="795"/>
              <a:buNone/>
            </a:pPr>
            <a:r>
              <a:t/>
            </a:r>
            <a:endParaRPr sz="880"/>
          </a:p>
        </p:txBody>
      </p:sp>
      <p:pic>
        <p:nvPicPr>
          <p:cNvPr id="191" name="Google Shape;191;p25"/>
          <p:cNvPicPr preferRelativeResize="0"/>
          <p:nvPr/>
        </p:nvPicPr>
        <p:blipFill>
          <a:blip r:embed="rId3">
            <a:alphaModFix/>
          </a:blip>
          <a:stretch>
            <a:fillRect/>
          </a:stretch>
        </p:blipFill>
        <p:spPr>
          <a:xfrm>
            <a:off x="152850" y="1017721"/>
            <a:ext cx="4284699" cy="2332074"/>
          </a:xfrm>
          <a:prstGeom prst="rect">
            <a:avLst/>
          </a:prstGeom>
          <a:noFill/>
          <a:ln>
            <a:noFill/>
          </a:ln>
        </p:spPr>
      </p:pic>
      <p:graphicFrame>
        <p:nvGraphicFramePr>
          <p:cNvPr id="192" name="Google Shape;192;p25"/>
          <p:cNvGraphicFramePr/>
          <p:nvPr/>
        </p:nvGraphicFramePr>
        <p:xfrm>
          <a:off x="4620900" y="3105000"/>
          <a:ext cx="3000000" cy="3000000"/>
        </p:xfrm>
        <a:graphic>
          <a:graphicData uri="http://schemas.openxmlformats.org/drawingml/2006/table">
            <a:tbl>
              <a:tblPr>
                <a:noFill/>
                <a:tableStyleId>{600A91DA-40A3-4077-9BFA-0FD685D7F515}</a:tableStyleId>
              </a:tblPr>
              <a:tblGrid>
                <a:gridCol w="1403800"/>
                <a:gridCol w="1403800"/>
                <a:gridCol w="1403800"/>
              </a:tblGrid>
              <a:tr h="641600">
                <a:tc>
                  <a:txBody>
                    <a:bodyPr/>
                    <a:lstStyle/>
                    <a:p>
                      <a:pPr indent="0" lvl="0" marL="0" rtl="0" algn="l">
                        <a:spcBef>
                          <a:spcPts val="0"/>
                        </a:spcBef>
                        <a:spcAft>
                          <a:spcPts val="0"/>
                        </a:spcAft>
                        <a:buNone/>
                      </a:pPr>
                      <a:r>
                        <a:rPr lang="en"/>
                        <a:t>Signal</a:t>
                      </a:r>
                      <a:endParaRPr/>
                    </a:p>
                  </a:txBody>
                  <a:tcPr marT="91425" marB="91425" marR="91425" marL="91425"/>
                </a:tc>
                <a:tc>
                  <a:txBody>
                    <a:bodyPr/>
                    <a:lstStyle/>
                    <a:p>
                      <a:pPr indent="0" lvl="0" marL="0" rtl="0" algn="l">
                        <a:spcBef>
                          <a:spcPts val="0"/>
                        </a:spcBef>
                        <a:spcAft>
                          <a:spcPts val="0"/>
                        </a:spcAft>
                        <a:buNone/>
                      </a:pPr>
                      <a:r>
                        <a:rPr lang="en"/>
                        <a:t>Acceptance</a:t>
                      </a:r>
                      <a:endParaRPr/>
                    </a:p>
                  </a:txBody>
                  <a:tcPr marT="91425" marB="91425" marR="91425" marL="91425"/>
                </a:tc>
                <a:tc>
                  <a:txBody>
                    <a:bodyPr/>
                    <a:lstStyle/>
                    <a:p>
                      <a:pPr indent="0" lvl="0" marL="0" rtl="0" algn="l">
                        <a:spcBef>
                          <a:spcPts val="0"/>
                        </a:spcBef>
                        <a:spcAft>
                          <a:spcPts val="0"/>
                        </a:spcAft>
                        <a:buNone/>
                      </a:pPr>
                      <a:r>
                        <a:rPr lang="en"/>
                        <a:t>Rejection</a:t>
                      </a:r>
                      <a:endParaRPr/>
                    </a:p>
                  </a:txBody>
                  <a:tcPr marT="91425" marB="91425" marR="91425" marL="91425"/>
                </a:tc>
              </a:tr>
              <a:tr h="453800">
                <a:tc>
                  <a:txBody>
                    <a:bodyPr/>
                    <a:lstStyle/>
                    <a:p>
                      <a:pPr indent="0" lvl="0" marL="0" rtl="0" algn="l">
                        <a:spcBef>
                          <a:spcPts val="0"/>
                        </a:spcBef>
                        <a:spcAft>
                          <a:spcPts val="0"/>
                        </a:spcAft>
                        <a:buNone/>
                      </a:pPr>
                      <a:r>
                        <a:rPr lang="en"/>
                        <a:t>“1 2 3” Onur [±5 </a:t>
                      </a:r>
                      <a:r>
                        <a:rPr lang="en"/>
                        <a:t>tolerance</a:t>
                      </a:r>
                      <a:r>
                        <a:rPr lang="en"/>
                        <a:t>]</a:t>
                      </a:r>
                      <a:endParaRPr/>
                    </a:p>
                  </a:txBody>
                  <a:tcPr marT="91425" marB="91425" marR="91425" marL="91425"/>
                </a:tc>
                <a:tc>
                  <a:txBody>
                    <a:bodyPr/>
                    <a:lstStyle/>
                    <a:p>
                      <a:pPr indent="0" lvl="0" marL="0" rtl="0" algn="ctr">
                        <a:spcBef>
                          <a:spcPts val="0"/>
                        </a:spcBef>
                        <a:spcAft>
                          <a:spcPts val="0"/>
                        </a:spcAft>
                        <a:buNone/>
                      </a:pPr>
                      <a:r>
                        <a:rPr lang="en"/>
                        <a:t>3/10</a:t>
                      </a:r>
                      <a:endParaRPr/>
                    </a:p>
                  </a:txBody>
                  <a:tcPr marT="91425" marB="91425" marR="91425" marL="91425"/>
                </a:tc>
                <a:tc>
                  <a:txBody>
                    <a:bodyPr/>
                    <a:lstStyle/>
                    <a:p>
                      <a:pPr indent="0" lvl="0" marL="0" rtl="0" algn="ctr">
                        <a:spcBef>
                          <a:spcPts val="0"/>
                        </a:spcBef>
                        <a:spcAft>
                          <a:spcPts val="0"/>
                        </a:spcAft>
                        <a:buNone/>
                      </a:pPr>
                      <a:r>
                        <a:rPr lang="en"/>
                        <a:t>10/10</a:t>
                      </a:r>
                      <a:endParaRPr/>
                    </a:p>
                  </a:txBody>
                  <a:tcPr marT="91425" marB="91425" marR="91425" marL="91425"/>
                </a:tc>
              </a:tr>
              <a:tr h="612650">
                <a:tc>
                  <a:txBody>
                    <a:bodyPr/>
                    <a:lstStyle/>
                    <a:p>
                      <a:pPr indent="0" lvl="0" marL="0" rtl="0" algn="l">
                        <a:spcBef>
                          <a:spcPts val="0"/>
                        </a:spcBef>
                        <a:spcAft>
                          <a:spcPts val="0"/>
                        </a:spcAft>
                        <a:buClr>
                          <a:schemeClr val="dk1"/>
                        </a:buClr>
                        <a:buSzPts val="1100"/>
                        <a:buFont typeface="Arial"/>
                        <a:buNone/>
                      </a:pPr>
                      <a:r>
                        <a:rPr lang="en">
                          <a:solidFill>
                            <a:schemeClr val="dk1"/>
                          </a:solidFill>
                        </a:rPr>
                        <a:t>“1 2 3” Onur [±15 tolerance]</a:t>
                      </a:r>
                      <a:endParaRPr/>
                    </a:p>
                  </a:txBody>
                  <a:tcPr marT="91425" marB="91425" marR="91425" marL="91425"/>
                </a:tc>
                <a:tc>
                  <a:txBody>
                    <a:bodyPr/>
                    <a:lstStyle/>
                    <a:p>
                      <a:pPr indent="0" lvl="0" marL="0" rtl="0" algn="ctr">
                        <a:spcBef>
                          <a:spcPts val="0"/>
                        </a:spcBef>
                        <a:spcAft>
                          <a:spcPts val="0"/>
                        </a:spcAft>
                        <a:buNone/>
                      </a:pPr>
                      <a:r>
                        <a:rPr lang="en"/>
                        <a:t>10/10</a:t>
                      </a:r>
                      <a:endParaRPr/>
                    </a:p>
                  </a:txBody>
                  <a:tcPr marT="91425" marB="91425" marR="91425" marL="91425"/>
                </a:tc>
                <a:tc>
                  <a:txBody>
                    <a:bodyPr/>
                    <a:lstStyle/>
                    <a:p>
                      <a:pPr indent="0" lvl="0" marL="0" rtl="0" algn="ctr">
                        <a:spcBef>
                          <a:spcPts val="0"/>
                        </a:spcBef>
                        <a:spcAft>
                          <a:spcPts val="0"/>
                        </a:spcAft>
                        <a:buNone/>
                      </a:pPr>
                      <a:r>
                        <a:rPr lang="en"/>
                        <a:t>10/10</a:t>
                      </a:r>
                      <a:endParaRPr/>
                    </a:p>
                  </a:txBody>
                  <a:tcPr marT="91425" marB="91425" marR="91425" marL="91425"/>
                </a:tc>
              </a:tr>
            </a:tbl>
          </a:graphicData>
        </a:graphic>
      </p:graphicFrame>
      <p:sp>
        <p:nvSpPr>
          <p:cNvPr id="193" name="Google Shape;193;p25"/>
          <p:cNvSpPr txBox="1"/>
          <p:nvPr/>
        </p:nvSpPr>
        <p:spPr>
          <a:xfrm>
            <a:off x="46100" y="3265200"/>
            <a:ext cx="4211400" cy="24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The 5 most dominant frequencies found by Python: [ </a:t>
            </a:r>
            <a:r>
              <a:rPr lang="en">
                <a:solidFill>
                  <a:schemeClr val="dk2"/>
                </a:solidFill>
              </a:rPr>
              <a:t>123.34, 303.33, 151.67, 246.67, 140.00 </a:t>
            </a:r>
            <a:r>
              <a:rPr lang="en">
                <a:solidFill>
                  <a:schemeClr val="dk2"/>
                </a:solidFill>
              </a:rPr>
              <a:t>] Hz</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lnSpc>
                <a:spcPct val="115000"/>
              </a:lnSpc>
              <a:spcBef>
                <a:spcPts val="0"/>
              </a:spcBef>
              <a:spcAft>
                <a:spcPts val="0"/>
              </a:spcAft>
              <a:buNone/>
            </a:pPr>
            <a:r>
              <a:rPr lang="en" sz="1684">
                <a:solidFill>
                  <a:schemeClr val="dk2"/>
                </a:solidFill>
              </a:rPr>
              <a:t>± 5 Hz Tolerance is NOT Acceptable</a:t>
            </a:r>
            <a:endParaRPr sz="1684">
              <a:solidFill>
                <a:schemeClr val="dk2"/>
              </a:solidFill>
            </a:endParaRPr>
          </a:p>
          <a:p>
            <a:pPr indent="0" lvl="0" marL="0" rtl="0" algn="l">
              <a:lnSpc>
                <a:spcPct val="115000"/>
              </a:lnSpc>
              <a:spcBef>
                <a:spcPts val="1200"/>
              </a:spcBef>
              <a:spcAft>
                <a:spcPts val="0"/>
              </a:spcAft>
              <a:buNone/>
            </a:pPr>
            <a:r>
              <a:rPr lang="en" sz="1684">
                <a:solidFill>
                  <a:schemeClr val="dk2"/>
                </a:solidFill>
              </a:rPr>
              <a:t>± 15Hz Tolerance is Acceptable</a:t>
            </a:r>
            <a:endParaRPr sz="1684">
              <a:solidFill>
                <a:schemeClr val="dk2"/>
              </a:solidFill>
            </a:endParaRPr>
          </a:p>
          <a:p>
            <a:pPr indent="0" lvl="0" marL="0" rtl="0" algn="l">
              <a:lnSpc>
                <a:spcPct val="115000"/>
              </a:lnSpc>
              <a:spcBef>
                <a:spcPts val="1200"/>
              </a:spcBef>
              <a:spcAft>
                <a:spcPts val="0"/>
              </a:spcAft>
              <a:buNone/>
            </a:pPr>
            <a:r>
              <a:t/>
            </a:r>
            <a:endParaRPr sz="1684">
              <a:solidFill>
                <a:schemeClr val="dk2"/>
              </a:solidFill>
            </a:endParaRPr>
          </a:p>
          <a:p>
            <a:pPr indent="0" lvl="0" marL="0" rtl="0" algn="l">
              <a:spcBef>
                <a:spcPts val="1200"/>
              </a:spcBef>
              <a:spcAft>
                <a:spcPts val="0"/>
              </a:spcAft>
              <a:buNone/>
            </a:pPr>
            <a:r>
              <a:t/>
            </a:r>
            <a:endParaRPr>
              <a:solidFill>
                <a:schemeClr val="dk2"/>
              </a:solidFill>
            </a:endParaRPr>
          </a:p>
        </p:txBody>
      </p:sp>
      <p:sp>
        <p:nvSpPr>
          <p:cNvPr id="194" name="Google Shape;19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C-Major Piano Chord</a:t>
            </a:r>
            <a:endParaRPr/>
          </a:p>
        </p:txBody>
      </p:sp>
      <p:sp>
        <p:nvSpPr>
          <p:cNvPr id="200" name="Google Shape;200;p26"/>
          <p:cNvSpPr txBox="1"/>
          <p:nvPr>
            <p:ph idx="1" type="body"/>
          </p:nvPr>
        </p:nvSpPr>
        <p:spPr>
          <a:xfrm>
            <a:off x="4831775" y="297400"/>
            <a:ext cx="42603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91666"/>
              <a:buFont typeface="Arial"/>
              <a:buNone/>
            </a:pPr>
            <a:r>
              <a:rPr lang="en" sz="1200"/>
              <a:t>Password Array = [ </a:t>
            </a:r>
            <a:r>
              <a:rPr lang="en" sz="1100">
                <a:solidFill>
                  <a:schemeClr val="dk1"/>
                </a:solidFill>
              </a:rPr>
              <a:t>365.10, 435.94, 434.12, 197.99, 203.44 ] Hz</a:t>
            </a:r>
            <a:endParaRPr sz="1200"/>
          </a:p>
          <a:p>
            <a:pPr indent="-314960" lvl="0" marL="457200" rtl="0" algn="l">
              <a:lnSpc>
                <a:spcPct val="95000"/>
              </a:lnSpc>
              <a:spcBef>
                <a:spcPts val="1200"/>
              </a:spcBef>
              <a:spcAft>
                <a:spcPts val="0"/>
              </a:spcAft>
              <a:buSzPct val="125000"/>
              <a:buChar char="●"/>
            </a:pPr>
            <a:r>
              <a:rPr lang="en" sz="1280"/>
              <a:t>± 15 Hz Tolerance </a:t>
            </a:r>
            <a:endParaRPr sz="1600"/>
          </a:p>
          <a:p>
            <a:pPr indent="0" lvl="0" marL="0" rtl="0" algn="l">
              <a:spcBef>
                <a:spcPts val="1200"/>
              </a:spcBef>
              <a:spcAft>
                <a:spcPts val="0"/>
              </a:spcAft>
              <a:buClr>
                <a:schemeClr val="dk1"/>
              </a:buClr>
              <a:buSzPct val="91666"/>
              <a:buFont typeface="Arial"/>
              <a:buNone/>
            </a:pPr>
            <a:r>
              <a:rPr lang="en" sz="1200"/>
              <a:t>Input Array1 = [</a:t>
            </a:r>
            <a:r>
              <a:rPr lang="en" sz="1100">
                <a:solidFill>
                  <a:schemeClr val="dk1"/>
                </a:solidFill>
              </a:rPr>
              <a:t>365.10, 363.28, 366.91, 435.94, 376.00 ] Hz</a:t>
            </a:r>
            <a:endParaRPr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2 /5 </a:t>
            </a:r>
            <a:r>
              <a:rPr lang="en" sz="1100">
                <a:solidFill>
                  <a:schemeClr val="dk1"/>
                </a:solidFill>
              </a:rPr>
              <a:t>match: verification </a:t>
            </a:r>
            <a:r>
              <a:rPr lang="en" sz="1100">
                <a:solidFill>
                  <a:schemeClr val="dk1"/>
                </a:solidFill>
              </a:rPr>
              <a:t>rejected</a:t>
            </a:r>
            <a:endParaRPr sz="1100">
              <a:solidFill>
                <a:schemeClr val="dk1"/>
              </a:solidFill>
            </a:endParaRPr>
          </a:p>
          <a:p>
            <a:pPr indent="0" lvl="0" marL="0" rtl="0" algn="l">
              <a:spcBef>
                <a:spcPts val="1200"/>
              </a:spcBef>
              <a:spcAft>
                <a:spcPts val="0"/>
              </a:spcAft>
              <a:buClr>
                <a:schemeClr val="dk1"/>
              </a:buClr>
              <a:buSzPct val="91666"/>
              <a:buFont typeface="Arial"/>
              <a:buNone/>
            </a:pPr>
            <a:r>
              <a:rPr lang="en" sz="1200"/>
              <a:t>Input Array2 = [</a:t>
            </a:r>
            <a:r>
              <a:rPr lang="en" sz="1100">
                <a:solidFill>
                  <a:schemeClr val="dk1"/>
                </a:solidFill>
              </a:rPr>
              <a:t>434.12, 435.94, 197.99, 196.17, 365.10]  Hz</a:t>
            </a:r>
            <a:endParaRPr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⅘ match: verification successful </a:t>
            </a:r>
            <a:endParaRPr sz="1100">
              <a:solidFill>
                <a:schemeClr val="dk1"/>
              </a:solidFill>
            </a:endParaRPr>
          </a:p>
          <a:p>
            <a:pPr indent="0" lvl="0" marL="0" rtl="0" algn="l">
              <a:spcBef>
                <a:spcPts val="1200"/>
              </a:spcBef>
              <a:spcAft>
                <a:spcPts val="0"/>
              </a:spcAft>
              <a:buClr>
                <a:schemeClr val="dk1"/>
              </a:buClr>
              <a:buSzPct val="91666"/>
              <a:buFont typeface="Arial"/>
              <a:buNone/>
            </a:pPr>
            <a:r>
              <a:rPr lang="en" sz="1200"/>
              <a:t>Input Array3 = [ </a:t>
            </a:r>
            <a:r>
              <a:rPr lang="en" sz="1100">
                <a:solidFill>
                  <a:schemeClr val="dk1"/>
                </a:solidFill>
              </a:rPr>
              <a:t>435.94, 365.10, 366.91,183.46, 437.75 ] Hz</a:t>
            </a:r>
            <a:endParaRPr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⅘ match: verification successful </a:t>
            </a:r>
            <a:endParaRPr sz="1100">
              <a:solidFill>
                <a:schemeClr val="dk1"/>
              </a:solidFill>
            </a:endParaRPr>
          </a:p>
          <a:p>
            <a:pPr indent="0" lvl="0" marL="0" rtl="0" algn="l">
              <a:spcBef>
                <a:spcPts val="1200"/>
              </a:spcBef>
              <a:spcAft>
                <a:spcPts val="0"/>
              </a:spcAft>
              <a:buClr>
                <a:schemeClr val="dk1"/>
              </a:buClr>
              <a:buSzPct val="91666"/>
              <a:buFont typeface="Arial"/>
              <a:buNone/>
            </a:pPr>
            <a:r>
              <a:rPr lang="en" sz="1200"/>
              <a:t>Input Array4 = [ </a:t>
            </a:r>
            <a:r>
              <a:rPr lang="en" sz="1100">
                <a:solidFill>
                  <a:schemeClr val="dk1"/>
                </a:solidFill>
              </a:rPr>
              <a:t>435.94, 434.12, 197.99, 199.80, 432.30 ] Hz</a:t>
            </a:r>
            <a:endParaRPr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⅘ match: verification successful </a:t>
            </a:r>
            <a:endParaRPr sz="1100">
              <a:solidFill>
                <a:schemeClr val="dk1"/>
              </a:solidFill>
            </a:endParaRPr>
          </a:p>
          <a:p>
            <a:pPr indent="0" lvl="0" marL="0" rtl="0" algn="l">
              <a:spcBef>
                <a:spcPts val="1200"/>
              </a:spcBef>
              <a:spcAft>
                <a:spcPts val="1200"/>
              </a:spcAft>
              <a:buNone/>
            </a:pPr>
            <a:r>
              <a:t/>
            </a:r>
            <a:endParaRPr/>
          </a:p>
        </p:txBody>
      </p:sp>
      <p:pic>
        <p:nvPicPr>
          <p:cNvPr id="201" name="Google Shape;201;p26"/>
          <p:cNvPicPr preferRelativeResize="0"/>
          <p:nvPr/>
        </p:nvPicPr>
        <p:blipFill>
          <a:blip r:embed="rId3">
            <a:alphaModFix/>
          </a:blip>
          <a:stretch>
            <a:fillRect/>
          </a:stretch>
        </p:blipFill>
        <p:spPr>
          <a:xfrm>
            <a:off x="242450" y="1040058"/>
            <a:ext cx="4260300" cy="2314179"/>
          </a:xfrm>
          <a:prstGeom prst="rect">
            <a:avLst/>
          </a:prstGeom>
          <a:noFill/>
          <a:ln>
            <a:noFill/>
          </a:ln>
        </p:spPr>
      </p:pic>
      <p:graphicFrame>
        <p:nvGraphicFramePr>
          <p:cNvPr id="202" name="Google Shape;202;p26"/>
          <p:cNvGraphicFramePr/>
          <p:nvPr/>
        </p:nvGraphicFramePr>
        <p:xfrm>
          <a:off x="4746138" y="3297200"/>
          <a:ext cx="3000000" cy="3000000"/>
        </p:xfrm>
        <a:graphic>
          <a:graphicData uri="http://schemas.openxmlformats.org/drawingml/2006/table">
            <a:tbl>
              <a:tblPr>
                <a:noFill/>
                <a:tableStyleId>{600A91DA-40A3-4077-9BFA-0FD685D7F515}</a:tableStyleId>
              </a:tblPr>
              <a:tblGrid>
                <a:gridCol w="1845250"/>
                <a:gridCol w="1360625"/>
                <a:gridCol w="1054425"/>
              </a:tblGrid>
              <a:tr h="464575">
                <a:tc>
                  <a:txBody>
                    <a:bodyPr/>
                    <a:lstStyle/>
                    <a:p>
                      <a:pPr indent="0" lvl="0" marL="0" rtl="0" algn="l">
                        <a:spcBef>
                          <a:spcPts val="0"/>
                        </a:spcBef>
                        <a:spcAft>
                          <a:spcPts val="0"/>
                        </a:spcAft>
                        <a:buNone/>
                      </a:pPr>
                      <a:r>
                        <a:rPr lang="en"/>
                        <a:t>Signal</a:t>
                      </a:r>
                      <a:endParaRPr/>
                    </a:p>
                  </a:txBody>
                  <a:tcPr marT="91425" marB="91425" marR="91425" marL="91425"/>
                </a:tc>
                <a:tc>
                  <a:txBody>
                    <a:bodyPr/>
                    <a:lstStyle/>
                    <a:p>
                      <a:pPr indent="0" lvl="0" marL="0" rtl="0" algn="l">
                        <a:spcBef>
                          <a:spcPts val="0"/>
                        </a:spcBef>
                        <a:spcAft>
                          <a:spcPts val="0"/>
                        </a:spcAft>
                        <a:buNone/>
                      </a:pPr>
                      <a:r>
                        <a:rPr lang="en"/>
                        <a:t>Acceptance</a:t>
                      </a:r>
                      <a:endParaRPr/>
                    </a:p>
                  </a:txBody>
                  <a:tcPr marT="91425" marB="91425" marR="91425" marL="91425"/>
                </a:tc>
                <a:tc>
                  <a:txBody>
                    <a:bodyPr/>
                    <a:lstStyle/>
                    <a:p>
                      <a:pPr indent="0" lvl="0" marL="0" rtl="0" algn="l">
                        <a:spcBef>
                          <a:spcPts val="0"/>
                        </a:spcBef>
                        <a:spcAft>
                          <a:spcPts val="0"/>
                        </a:spcAft>
                        <a:buNone/>
                      </a:pPr>
                      <a:r>
                        <a:rPr lang="en"/>
                        <a:t>Rejection</a:t>
                      </a:r>
                      <a:endParaRPr/>
                    </a:p>
                  </a:txBody>
                  <a:tcPr marT="91425" marB="91425" marR="91425" marL="91425"/>
                </a:tc>
              </a:tr>
              <a:tr h="627200">
                <a:tc>
                  <a:txBody>
                    <a:bodyPr/>
                    <a:lstStyle/>
                    <a:p>
                      <a:pPr indent="0" lvl="0" marL="0" rtl="0" algn="l">
                        <a:spcBef>
                          <a:spcPts val="0"/>
                        </a:spcBef>
                        <a:spcAft>
                          <a:spcPts val="0"/>
                        </a:spcAft>
                        <a:buNone/>
                      </a:pPr>
                      <a:r>
                        <a:rPr lang="en"/>
                        <a:t>C-Major</a:t>
                      </a:r>
                      <a:endParaRPr/>
                    </a:p>
                    <a:p>
                      <a:pPr indent="0" lvl="0" marL="0" rtl="0" algn="l">
                        <a:spcBef>
                          <a:spcPts val="0"/>
                        </a:spcBef>
                        <a:spcAft>
                          <a:spcPts val="0"/>
                        </a:spcAft>
                        <a:buNone/>
                      </a:pPr>
                      <a:r>
                        <a:rPr lang="en">
                          <a:solidFill>
                            <a:schemeClr val="dk1"/>
                          </a:solidFill>
                        </a:rPr>
                        <a:t>[ ± 5 tolerance ]</a:t>
                      </a:r>
                      <a:endParaRPr/>
                    </a:p>
                  </a:txBody>
                  <a:tcPr marT="91425" marB="91425" marR="91425" marL="91425"/>
                </a:tc>
                <a:tc>
                  <a:txBody>
                    <a:bodyPr/>
                    <a:lstStyle/>
                    <a:p>
                      <a:pPr indent="0" lvl="0" marL="0" rtl="0" algn="ctr">
                        <a:spcBef>
                          <a:spcPts val="0"/>
                        </a:spcBef>
                        <a:spcAft>
                          <a:spcPts val="0"/>
                        </a:spcAft>
                        <a:buNone/>
                      </a:pPr>
                      <a:r>
                        <a:rPr lang="en"/>
                        <a:t>2/10</a:t>
                      </a:r>
                      <a:endParaRPr/>
                    </a:p>
                  </a:txBody>
                  <a:tcPr marT="91425" marB="91425" marR="91425" marL="91425"/>
                </a:tc>
                <a:tc>
                  <a:txBody>
                    <a:bodyPr/>
                    <a:lstStyle/>
                    <a:p>
                      <a:pPr indent="0" lvl="0" marL="0" rtl="0" algn="ctr">
                        <a:spcBef>
                          <a:spcPts val="0"/>
                        </a:spcBef>
                        <a:spcAft>
                          <a:spcPts val="0"/>
                        </a:spcAft>
                        <a:buNone/>
                      </a:pPr>
                      <a:r>
                        <a:rPr lang="en"/>
                        <a:t>10/10</a:t>
                      </a:r>
                      <a:endParaRPr/>
                    </a:p>
                  </a:txBody>
                  <a:tcPr marT="91425" marB="91425" marR="91425" marL="91425"/>
                </a:tc>
              </a:tr>
              <a:tr h="464575">
                <a:tc>
                  <a:txBody>
                    <a:bodyPr/>
                    <a:lstStyle/>
                    <a:p>
                      <a:pPr indent="0" lvl="0" marL="0" rtl="0" algn="l">
                        <a:spcBef>
                          <a:spcPts val="0"/>
                        </a:spcBef>
                        <a:spcAft>
                          <a:spcPts val="0"/>
                        </a:spcAft>
                        <a:buClr>
                          <a:schemeClr val="dk1"/>
                        </a:buClr>
                        <a:buSzPts val="1100"/>
                        <a:buFont typeface="Arial"/>
                        <a:buNone/>
                      </a:pPr>
                      <a:r>
                        <a:rPr lang="en">
                          <a:solidFill>
                            <a:schemeClr val="dk1"/>
                          </a:solidFill>
                        </a:rPr>
                        <a:t>C-Major[ ± 15 tolerance ]</a:t>
                      </a:r>
                      <a:endParaRPr/>
                    </a:p>
                  </a:txBody>
                  <a:tcPr marT="91425" marB="91425" marR="91425" marL="91425"/>
                </a:tc>
                <a:tc>
                  <a:txBody>
                    <a:bodyPr/>
                    <a:lstStyle/>
                    <a:p>
                      <a:pPr indent="0" lvl="0" marL="0" rtl="0" algn="ctr">
                        <a:spcBef>
                          <a:spcPts val="0"/>
                        </a:spcBef>
                        <a:spcAft>
                          <a:spcPts val="0"/>
                        </a:spcAft>
                        <a:buNone/>
                      </a:pPr>
                      <a:r>
                        <a:rPr lang="en"/>
                        <a:t>8/10</a:t>
                      </a:r>
                      <a:endParaRPr/>
                    </a:p>
                  </a:txBody>
                  <a:tcPr marT="91425" marB="91425" marR="91425" marL="91425"/>
                </a:tc>
                <a:tc>
                  <a:txBody>
                    <a:bodyPr/>
                    <a:lstStyle/>
                    <a:p>
                      <a:pPr indent="0" lvl="0" marL="0" rtl="0" algn="ctr">
                        <a:spcBef>
                          <a:spcPts val="0"/>
                        </a:spcBef>
                        <a:spcAft>
                          <a:spcPts val="0"/>
                        </a:spcAft>
                        <a:buNone/>
                      </a:pPr>
                      <a:r>
                        <a:rPr lang="en"/>
                        <a:t>9/10</a:t>
                      </a:r>
                      <a:endParaRPr/>
                    </a:p>
                  </a:txBody>
                  <a:tcPr marT="91425" marB="91425" marR="91425" marL="91425"/>
                </a:tc>
              </a:tr>
            </a:tbl>
          </a:graphicData>
        </a:graphic>
      </p:graphicFrame>
      <p:sp>
        <p:nvSpPr>
          <p:cNvPr id="203" name="Google Shape;203;p26"/>
          <p:cNvSpPr txBox="1"/>
          <p:nvPr/>
        </p:nvSpPr>
        <p:spPr>
          <a:xfrm>
            <a:off x="86600" y="3376563"/>
            <a:ext cx="4572000" cy="154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The 5 most dominant frequencies found by Python: </a:t>
            </a:r>
            <a:endParaRPr>
              <a:solidFill>
                <a:schemeClr val="dk2"/>
              </a:solidFill>
            </a:endParaRPr>
          </a:p>
          <a:p>
            <a:pPr indent="0" lvl="0" marL="0" rtl="0" algn="l">
              <a:spcBef>
                <a:spcPts val="0"/>
              </a:spcBef>
              <a:spcAft>
                <a:spcPts val="0"/>
              </a:spcAft>
              <a:buNone/>
            </a:pPr>
            <a:r>
              <a:rPr lang="en">
                <a:solidFill>
                  <a:schemeClr val="dk2"/>
                </a:solidFill>
              </a:rPr>
              <a:t>[ 1216.67 1330.00 1073.33  938.33 1285.00 ] Hz</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lnSpc>
                <a:spcPct val="115000"/>
              </a:lnSpc>
              <a:spcBef>
                <a:spcPts val="0"/>
              </a:spcBef>
              <a:spcAft>
                <a:spcPts val="0"/>
              </a:spcAft>
              <a:buNone/>
            </a:pPr>
            <a:r>
              <a:rPr lang="en" sz="1684">
                <a:solidFill>
                  <a:schemeClr val="dk2"/>
                </a:solidFill>
              </a:rPr>
              <a:t>± 5 Hz Tolerance is NOT Acceptable</a:t>
            </a:r>
            <a:endParaRPr sz="1684">
              <a:solidFill>
                <a:schemeClr val="dk2"/>
              </a:solidFill>
            </a:endParaRPr>
          </a:p>
          <a:p>
            <a:pPr indent="0" lvl="0" marL="0" rtl="0" algn="l">
              <a:lnSpc>
                <a:spcPct val="115000"/>
              </a:lnSpc>
              <a:spcBef>
                <a:spcPts val="1200"/>
              </a:spcBef>
              <a:spcAft>
                <a:spcPts val="1200"/>
              </a:spcAft>
              <a:buNone/>
            </a:pPr>
            <a:r>
              <a:rPr lang="en" sz="1684">
                <a:solidFill>
                  <a:schemeClr val="dk2"/>
                </a:solidFill>
              </a:rPr>
              <a:t>± 15 Hz Tolerance is the most Acceptable</a:t>
            </a:r>
            <a:endParaRPr/>
          </a:p>
        </p:txBody>
      </p:sp>
      <p:sp>
        <p:nvSpPr>
          <p:cNvPr id="204" name="Google Shape;20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210" name="Google Shape;210;p27"/>
          <p:cNvSpPr txBox="1"/>
          <p:nvPr>
            <p:ph idx="1" type="body"/>
          </p:nvPr>
        </p:nvSpPr>
        <p:spPr>
          <a:xfrm>
            <a:off x="160225" y="1017725"/>
            <a:ext cx="8672100" cy="3551100"/>
          </a:xfrm>
          <a:prstGeom prst="rect">
            <a:avLst/>
          </a:prstGeom>
        </p:spPr>
        <p:txBody>
          <a:bodyPr anchorCtr="0" anchor="t" bIns="91425" lIns="91425" spcFirstLastPara="1" rIns="91425" wrap="square" tIns="91425">
            <a:normAutofit fontScale="62500" lnSpcReduction="10000"/>
          </a:bodyPr>
          <a:lstStyle/>
          <a:p>
            <a:pPr indent="0" lvl="0" marL="0" rtl="0" algn="l">
              <a:lnSpc>
                <a:spcPct val="105000"/>
              </a:lnSpc>
              <a:spcBef>
                <a:spcPts val="0"/>
              </a:spcBef>
              <a:spcAft>
                <a:spcPts val="0"/>
              </a:spcAft>
              <a:buNone/>
            </a:pPr>
            <a:r>
              <a:rPr b="1" lang="en" sz="1600" u="sng"/>
              <a:t>Limitations: </a:t>
            </a:r>
            <a:r>
              <a:rPr lang="en" sz="1600"/>
              <a:t>The greatest limitation of our project was the low processing memory of </a:t>
            </a:r>
            <a:r>
              <a:rPr lang="en" sz="1600"/>
              <a:t>the</a:t>
            </a:r>
            <a:r>
              <a:rPr lang="en" sz="1600"/>
              <a:t> Arduino boards, even with the more </a:t>
            </a:r>
            <a:r>
              <a:rPr lang="en" sz="1600"/>
              <a:t>powerful</a:t>
            </a:r>
            <a:r>
              <a:rPr lang="en" sz="1600"/>
              <a:t> Arduino Mega, we were only able to collect 512 samples per recording for FFT analysis, compared with ~1500 samples taken without the FFT analysis.</a:t>
            </a:r>
            <a:endParaRPr sz="1600"/>
          </a:p>
          <a:p>
            <a:pPr indent="0" lvl="0" marL="0" rtl="0" algn="l">
              <a:lnSpc>
                <a:spcPct val="105000"/>
              </a:lnSpc>
              <a:spcBef>
                <a:spcPts val="1200"/>
              </a:spcBef>
              <a:spcAft>
                <a:spcPts val="0"/>
              </a:spcAft>
              <a:buNone/>
            </a:pPr>
            <a:r>
              <a:rPr lang="en" sz="1600"/>
              <a:t>The Nyquist theorem was observed experimentally. The Arduino board could only manage a sampling frequency of 950 Hz, which meant that the highest frequency signal that could be tested was 950/2 = 475 Hz. Signals with frequencies higher than 475 Hz saw drastic changes in their calculated frequency peaks, as </a:t>
            </a:r>
            <a:r>
              <a:rPr lang="en" sz="1600"/>
              <a:t>aliasing effects pushed higher frequency components to interfere with the lower frequencies and yielded inaccurate results.</a:t>
            </a:r>
            <a:endParaRPr sz="1600"/>
          </a:p>
          <a:p>
            <a:pPr indent="0" lvl="0" marL="0" rtl="0" algn="l">
              <a:lnSpc>
                <a:spcPct val="105000"/>
              </a:lnSpc>
              <a:spcBef>
                <a:spcPts val="1200"/>
              </a:spcBef>
              <a:spcAft>
                <a:spcPts val="0"/>
              </a:spcAft>
              <a:buNone/>
            </a:pPr>
            <a:r>
              <a:rPr lang="en" sz="1600"/>
              <a:t> The effects of higher harmonic frequencies were observed for the C major chord test signal. Even though the Arduino collected the first harmonic frequencies, the Python analysis was only able to find the higher frequency harmonics which increased the error in the analysis.</a:t>
            </a:r>
            <a:endParaRPr sz="1600"/>
          </a:p>
          <a:p>
            <a:pPr indent="0" lvl="0" marL="0" rtl="0" algn="l">
              <a:lnSpc>
                <a:spcPct val="105000"/>
              </a:lnSpc>
              <a:spcBef>
                <a:spcPts val="1200"/>
              </a:spcBef>
              <a:spcAft>
                <a:spcPts val="0"/>
              </a:spcAft>
              <a:buNone/>
            </a:pPr>
            <a:r>
              <a:rPr b="1" lang="en" sz="1600" u="sng"/>
              <a:t>Errors: </a:t>
            </a:r>
            <a:endParaRPr sz="1600"/>
          </a:p>
          <a:p>
            <a:pPr indent="0" lvl="0" marL="0" rtl="0" algn="l">
              <a:lnSpc>
                <a:spcPct val="105000"/>
              </a:lnSpc>
              <a:spcBef>
                <a:spcPts val="1200"/>
              </a:spcBef>
              <a:spcAft>
                <a:spcPts val="0"/>
              </a:spcAft>
              <a:buNone/>
            </a:pPr>
            <a:r>
              <a:rPr lang="en" sz="1600"/>
              <a:t>Most errors </a:t>
            </a:r>
            <a:r>
              <a:rPr lang="en" sz="1600"/>
              <a:t>arises</a:t>
            </a:r>
            <a:r>
              <a:rPr lang="en" sz="1600"/>
              <a:t> when a non uniform test signal was used, such as “word” triggers.</a:t>
            </a:r>
            <a:endParaRPr sz="1600"/>
          </a:p>
          <a:p>
            <a:pPr indent="0" lvl="0" marL="0" rtl="0" algn="l">
              <a:lnSpc>
                <a:spcPct val="105000"/>
              </a:lnSpc>
              <a:spcBef>
                <a:spcPts val="1200"/>
              </a:spcBef>
              <a:spcAft>
                <a:spcPts val="0"/>
              </a:spcAft>
              <a:buNone/>
            </a:pPr>
            <a:r>
              <a:rPr lang="en" sz="1600"/>
              <a:t>The system is more accurate with </a:t>
            </a:r>
            <a:r>
              <a:rPr lang="en" sz="1600"/>
              <a:t>continuous</a:t>
            </a:r>
            <a:r>
              <a:rPr lang="en" sz="1600"/>
              <a:t> signals such as sound waves. Non-uniform sound waves provide more variations in data that cannot be matched within a 5 Hz tolerance range. So for these types of signals, a more </a:t>
            </a:r>
            <a:r>
              <a:rPr lang="en" sz="1600"/>
              <a:t>accommodating</a:t>
            </a:r>
            <a:r>
              <a:rPr lang="en" sz="1600"/>
              <a:t> tolerance range </a:t>
            </a:r>
            <a:r>
              <a:rPr lang="en" sz="1600"/>
              <a:t>of</a:t>
            </a:r>
            <a:r>
              <a:rPr lang="en" sz="1600"/>
              <a:t> 15 Hz was used.</a:t>
            </a:r>
            <a:endParaRPr sz="1600"/>
          </a:p>
          <a:p>
            <a:pPr indent="0" lvl="0" marL="0" rtl="0" algn="l">
              <a:lnSpc>
                <a:spcPct val="105000"/>
              </a:lnSpc>
              <a:spcBef>
                <a:spcPts val="1200"/>
              </a:spcBef>
              <a:spcAft>
                <a:spcPts val="0"/>
              </a:spcAft>
              <a:buNone/>
            </a:pPr>
            <a:r>
              <a:rPr lang="en" sz="1600"/>
              <a:t>The frequencies found by the Arduino largely differed from the frequencies found by the Python analysis. This is due to the </a:t>
            </a:r>
            <a:r>
              <a:rPr lang="en" sz="1600"/>
              <a:t>differences</a:t>
            </a:r>
            <a:r>
              <a:rPr lang="en" sz="1600"/>
              <a:t> in the FFT software used by these programs, and the amount of samples used for each analysis. </a:t>
            </a:r>
            <a:endParaRPr sz="1600"/>
          </a:p>
          <a:p>
            <a:pPr indent="0" lvl="0" marL="0" rtl="0" algn="l">
              <a:lnSpc>
                <a:spcPct val="105000"/>
              </a:lnSpc>
              <a:spcBef>
                <a:spcPts val="1200"/>
              </a:spcBef>
              <a:spcAft>
                <a:spcPts val="1200"/>
              </a:spcAft>
              <a:buNone/>
            </a:pPr>
            <a:r>
              <a:rPr lang="en" sz="1600"/>
              <a:t>For the C major tests, the </a:t>
            </a:r>
            <a:r>
              <a:rPr lang="en" sz="1600"/>
              <a:t>Python</a:t>
            </a:r>
            <a:r>
              <a:rPr lang="en" sz="1600"/>
              <a:t> software was only able to detect the higher harmonic frequencies of the signal, which did not agree with the Arduino’s findings.</a:t>
            </a:r>
            <a:endParaRPr sz="1600"/>
          </a:p>
        </p:txBody>
      </p:sp>
      <p:sp>
        <p:nvSpPr>
          <p:cNvPr id="211" name="Google Shape;21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 and Future Extensions</a:t>
            </a:r>
            <a:endParaRPr/>
          </a:p>
        </p:txBody>
      </p:sp>
      <p:sp>
        <p:nvSpPr>
          <p:cNvPr id="217" name="Google Shape;21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322432" lvl="0" marL="457200" rtl="0" algn="l">
              <a:spcBef>
                <a:spcPts val="0"/>
              </a:spcBef>
              <a:spcAft>
                <a:spcPts val="0"/>
              </a:spcAft>
              <a:buSzPct val="100000"/>
              <a:buChar char="●"/>
            </a:pPr>
            <a:r>
              <a:rPr lang="en" sz="5910"/>
              <a:t>The system performed exceptionally well with continuous uniform signals and were the most optimal. </a:t>
            </a:r>
            <a:endParaRPr sz="5910"/>
          </a:p>
          <a:p>
            <a:pPr indent="-322432" lvl="0" marL="457200" rtl="0" algn="l">
              <a:spcBef>
                <a:spcPts val="0"/>
              </a:spcBef>
              <a:spcAft>
                <a:spcPts val="0"/>
              </a:spcAft>
              <a:buSzPct val="100000"/>
              <a:buChar char="●"/>
            </a:pPr>
            <a:r>
              <a:rPr lang="en" sz="5910"/>
              <a:t>A difficulty of this experiment was the word and harmonic frequencies which need a much higher tolerance range. The tolerance range was increased from 5 to 15 Hz. </a:t>
            </a:r>
            <a:endParaRPr sz="5910"/>
          </a:p>
          <a:p>
            <a:pPr indent="-322432" lvl="0" marL="457200" rtl="0" algn="l">
              <a:spcBef>
                <a:spcPts val="0"/>
              </a:spcBef>
              <a:spcAft>
                <a:spcPts val="0"/>
              </a:spcAft>
              <a:buSzPct val="100000"/>
              <a:buChar char="●"/>
            </a:pPr>
            <a:r>
              <a:rPr lang="en" sz="5910"/>
              <a:t>Arduino FFT peaks differ largely compared to the python FFT peaks. This highlights the limitations and capacity of relying on Arduino. A better system can be utilized to create more meaningful results.  </a:t>
            </a:r>
            <a:endParaRPr sz="5910"/>
          </a:p>
          <a:p>
            <a:pPr indent="-322432" lvl="0" marL="457200" rtl="0" algn="l">
              <a:spcBef>
                <a:spcPts val="0"/>
              </a:spcBef>
              <a:spcAft>
                <a:spcPts val="0"/>
              </a:spcAft>
              <a:buSzPct val="100000"/>
              <a:buChar char="●"/>
            </a:pPr>
            <a:r>
              <a:rPr lang="en" sz="5910"/>
              <a:t>Future extensions of the work can be to include an actual mechanic </a:t>
            </a:r>
            <a:r>
              <a:rPr lang="en" sz="5910"/>
              <a:t>lock</a:t>
            </a:r>
            <a:r>
              <a:rPr lang="en" sz="5910"/>
              <a:t>. </a:t>
            </a:r>
            <a:r>
              <a:rPr lang="en" sz="5910"/>
              <a:t>This can then be utilized to create a sound based verification system that can be implemented for doors and safes. </a:t>
            </a:r>
            <a:endParaRPr sz="5910"/>
          </a:p>
          <a:p>
            <a:pPr indent="-322432" lvl="0" marL="457200" rtl="0" algn="l">
              <a:spcBef>
                <a:spcPts val="0"/>
              </a:spcBef>
              <a:spcAft>
                <a:spcPts val="0"/>
              </a:spcAft>
              <a:buSzPct val="100000"/>
              <a:buChar char="●"/>
            </a:pPr>
            <a:r>
              <a:rPr lang="en" sz="5910"/>
              <a:t>An improvement to this system can be to increase the sampling rate so that higher frequency sounds can be stored in the password array.</a:t>
            </a:r>
            <a:endParaRPr sz="5910"/>
          </a:p>
          <a:p>
            <a:pPr indent="-322432" lvl="0" marL="457200" rtl="0" algn="l">
              <a:spcBef>
                <a:spcPts val="0"/>
              </a:spcBef>
              <a:spcAft>
                <a:spcPts val="0"/>
              </a:spcAft>
              <a:buSzPct val="100000"/>
              <a:buChar char="●"/>
            </a:pPr>
            <a:r>
              <a:rPr lang="en" sz="5910"/>
              <a:t>This system can further be improved upon by adding a better microcontroller. This will allow for more memory that can permit more storage of different passwords and more accurate password matching</a:t>
            </a:r>
            <a:endParaRPr sz="5910"/>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0"/>
              </a:spcAft>
              <a:buNone/>
            </a:pPr>
            <a:r>
              <a:rPr lang="en"/>
              <a:t> </a:t>
            </a:r>
            <a:endParaRPr/>
          </a:p>
          <a:p>
            <a:pPr indent="0" lvl="0" marL="0" rtl="0" algn="l">
              <a:spcBef>
                <a:spcPts val="1200"/>
              </a:spcBef>
              <a:spcAft>
                <a:spcPts val="1200"/>
              </a:spcAft>
              <a:buNone/>
            </a:pPr>
            <a:r>
              <a:t/>
            </a:r>
            <a:endParaRPr/>
          </a:p>
        </p:txBody>
      </p:sp>
      <p:sp>
        <p:nvSpPr>
          <p:cNvPr id="218" name="Google Shape;21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62" name="Google Shape;62;p14"/>
          <p:cNvSpPr txBox="1"/>
          <p:nvPr>
            <p:ph idx="1" type="body"/>
          </p:nvPr>
        </p:nvSpPr>
        <p:spPr>
          <a:xfrm>
            <a:off x="311700" y="1152475"/>
            <a:ext cx="5445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400"/>
              <a:t>The purpose of this experiment </a:t>
            </a:r>
            <a:r>
              <a:rPr lang="en" sz="1400"/>
              <a:t>is to create a Voice Driven sound verification system using </a:t>
            </a:r>
            <a:r>
              <a:rPr lang="en" sz="1400"/>
              <a:t>Fast Fourier Transform (FFT).</a:t>
            </a:r>
            <a:endParaRPr sz="1400"/>
          </a:p>
          <a:p>
            <a:pPr indent="0" lvl="0" marL="0" rtl="0" algn="l">
              <a:spcBef>
                <a:spcPts val="1200"/>
              </a:spcBef>
              <a:spcAft>
                <a:spcPts val="0"/>
              </a:spcAft>
              <a:buNone/>
            </a:pPr>
            <a:r>
              <a:rPr lang="en" sz="1400"/>
              <a:t>A sound wave will be recorded and the five most dominant FFT peaks will be stored as a password array. Once a password is set, an input sound wave can be recorded and compared to the password signal characteristic.</a:t>
            </a:r>
            <a:endParaRPr sz="1400"/>
          </a:p>
          <a:p>
            <a:pPr indent="0" lvl="0" marL="0" rtl="0" algn="l">
              <a:spcBef>
                <a:spcPts val="1200"/>
              </a:spcBef>
              <a:spcAft>
                <a:spcPts val="0"/>
              </a:spcAft>
              <a:buNone/>
            </a:pPr>
            <a:r>
              <a:rPr lang="en" sz="1400"/>
              <a:t>If the input sound wave’s FFT dominant frequencies match the password array’s stored FFT frequencies: this will be considered a successful attempt.</a:t>
            </a:r>
            <a:endParaRPr sz="1400"/>
          </a:p>
          <a:p>
            <a:pPr indent="0" lvl="0" marL="0" rtl="0" algn="l">
              <a:spcBef>
                <a:spcPts val="1200"/>
              </a:spcBef>
              <a:spcAft>
                <a:spcPts val="1200"/>
              </a:spcAft>
              <a:buClr>
                <a:schemeClr val="dk1"/>
              </a:buClr>
              <a:buSzPts val="1100"/>
              <a:buFont typeface="Arial"/>
              <a:buNone/>
            </a:pPr>
            <a:r>
              <a:rPr lang="en" sz="1400"/>
              <a:t>This experiment makes use of an Arduino Mega 2560 R3, a microphone module, 2 push-buttons, 2 LED’s and 2 pull-down resistors of 220 Ohms.</a:t>
            </a:r>
            <a:endParaRPr sz="1400"/>
          </a:p>
        </p:txBody>
      </p:sp>
      <p:pic>
        <p:nvPicPr>
          <p:cNvPr id="63" name="Google Shape;63;p14"/>
          <p:cNvPicPr preferRelativeResize="0"/>
          <p:nvPr/>
        </p:nvPicPr>
        <p:blipFill>
          <a:blip r:embed="rId3">
            <a:alphaModFix/>
          </a:blip>
          <a:stretch>
            <a:fillRect/>
          </a:stretch>
        </p:blipFill>
        <p:spPr>
          <a:xfrm>
            <a:off x="5933000" y="232700"/>
            <a:ext cx="3082199" cy="1926375"/>
          </a:xfrm>
          <a:prstGeom prst="rect">
            <a:avLst/>
          </a:prstGeom>
          <a:noFill/>
          <a:ln>
            <a:noFill/>
          </a:ln>
        </p:spPr>
      </p:pic>
      <p:pic>
        <p:nvPicPr>
          <p:cNvPr id="64" name="Google Shape;64;p14"/>
          <p:cNvPicPr preferRelativeResize="0"/>
          <p:nvPr/>
        </p:nvPicPr>
        <p:blipFill>
          <a:blip r:embed="rId4">
            <a:alphaModFix/>
          </a:blip>
          <a:stretch>
            <a:fillRect/>
          </a:stretch>
        </p:blipFill>
        <p:spPr>
          <a:xfrm>
            <a:off x="6056737" y="2943525"/>
            <a:ext cx="2834726" cy="1483800"/>
          </a:xfrm>
          <a:prstGeom prst="rect">
            <a:avLst/>
          </a:prstGeom>
          <a:noFill/>
          <a:ln>
            <a:noFill/>
          </a:ln>
        </p:spPr>
      </p:pic>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Theory - Fourier Transforms</a:t>
            </a:r>
            <a:endParaRPr/>
          </a:p>
        </p:txBody>
      </p:sp>
      <p:sp>
        <p:nvSpPr>
          <p:cNvPr id="71" name="Google Shape;71;p15"/>
          <p:cNvSpPr txBox="1"/>
          <p:nvPr>
            <p:ph idx="1" type="body"/>
          </p:nvPr>
        </p:nvSpPr>
        <p:spPr>
          <a:xfrm>
            <a:off x="311700" y="1152475"/>
            <a:ext cx="5225100" cy="3415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200"/>
              <a:t>FFT is a </a:t>
            </a:r>
            <a:r>
              <a:rPr lang="en" sz="1200"/>
              <a:t>powerful tool</a:t>
            </a:r>
            <a:r>
              <a:rPr lang="en" sz="1200"/>
              <a:t> that can be used to convert time-domain data into frequency-domain. An FFT allows for the decomposition of a sound wave into its constituent frequencies. </a:t>
            </a:r>
            <a:endParaRPr sz="1200"/>
          </a:p>
          <a:p>
            <a:pPr indent="0" lvl="0" marL="0" rtl="0" algn="l">
              <a:spcBef>
                <a:spcPts val="1200"/>
              </a:spcBef>
              <a:spcAft>
                <a:spcPts val="0"/>
              </a:spcAft>
              <a:buNone/>
            </a:pPr>
            <a:r>
              <a:rPr lang="en" sz="1200"/>
              <a:t>T</a:t>
            </a:r>
            <a:r>
              <a:rPr lang="en" sz="1200"/>
              <a:t>he Nyquist Theorem states that the sampling rate must be twice the highest </a:t>
            </a:r>
            <a:r>
              <a:rPr lang="en" sz="1200"/>
              <a:t>frequency</a:t>
            </a:r>
            <a:r>
              <a:rPr lang="en" sz="1200"/>
              <a:t> present to avoid any </a:t>
            </a:r>
            <a:r>
              <a:rPr lang="en" sz="1200"/>
              <a:t>discrepancy</a:t>
            </a:r>
            <a:r>
              <a:rPr lang="en" sz="1200"/>
              <a:t>. Adhering to this principle ensures that we capture enough data points from the analog signal to reconstruct it accurately without loss of fidelity in the digital domain.</a:t>
            </a:r>
            <a:endParaRPr sz="1200"/>
          </a:p>
          <a:p>
            <a:pPr indent="0" lvl="0" marL="0" rtl="0" algn="l">
              <a:spcBef>
                <a:spcPts val="1200"/>
              </a:spcBef>
              <a:spcAft>
                <a:spcPts val="0"/>
              </a:spcAft>
              <a:buNone/>
            </a:pPr>
            <a:r>
              <a:rPr lang="en" sz="1200"/>
              <a:t>If the sampling rate falls below the Nyquist rate: aliasing can occur where high-frequency components interfere with lower frequency readings, leading to distortion and misinterpretation of the signal. </a:t>
            </a:r>
            <a:endParaRPr sz="1200"/>
          </a:p>
          <a:p>
            <a:pPr indent="0" lvl="0" marL="0" rtl="0" algn="l">
              <a:spcBef>
                <a:spcPts val="1200"/>
              </a:spcBef>
              <a:spcAft>
                <a:spcPts val="1200"/>
              </a:spcAft>
              <a:buNone/>
            </a:pPr>
            <a:r>
              <a:rPr lang="en" sz="1200"/>
              <a:t>To mitigate this, ensure </a:t>
            </a:r>
            <a:r>
              <a:rPr lang="en" sz="1200"/>
              <a:t>that the </a:t>
            </a:r>
            <a:r>
              <a:rPr lang="en" sz="1200"/>
              <a:t>sampling rate is sufficiently high enough. For </a:t>
            </a:r>
            <a:r>
              <a:rPr lang="en" sz="1200"/>
              <a:t>data</a:t>
            </a:r>
            <a:r>
              <a:rPr lang="en" sz="1200"/>
              <a:t> analysis, only consider frequency readings up to the Nyquist frequency </a:t>
            </a:r>
            <a:r>
              <a:rPr lang="en" sz="1200"/>
              <a:t>which is defined as half the sampling frequency.</a:t>
            </a:r>
            <a:endParaRPr sz="1200"/>
          </a:p>
        </p:txBody>
      </p:sp>
      <p:pic>
        <p:nvPicPr>
          <p:cNvPr id="72" name="Google Shape;72;p15"/>
          <p:cNvPicPr preferRelativeResize="0"/>
          <p:nvPr/>
        </p:nvPicPr>
        <p:blipFill>
          <a:blip r:embed="rId3">
            <a:alphaModFix/>
          </a:blip>
          <a:stretch>
            <a:fillRect/>
          </a:stretch>
        </p:blipFill>
        <p:spPr>
          <a:xfrm>
            <a:off x="5736713" y="1064925"/>
            <a:ext cx="2899425" cy="925116"/>
          </a:xfrm>
          <a:prstGeom prst="rect">
            <a:avLst/>
          </a:prstGeom>
          <a:noFill/>
          <a:ln>
            <a:noFill/>
          </a:ln>
        </p:spPr>
      </p:pic>
      <p:pic>
        <p:nvPicPr>
          <p:cNvPr id="73" name="Google Shape;73;p15"/>
          <p:cNvPicPr preferRelativeResize="0"/>
          <p:nvPr/>
        </p:nvPicPr>
        <p:blipFill>
          <a:blip r:embed="rId4">
            <a:alphaModFix/>
          </a:blip>
          <a:stretch>
            <a:fillRect/>
          </a:stretch>
        </p:blipFill>
        <p:spPr>
          <a:xfrm>
            <a:off x="5630475" y="2327000"/>
            <a:ext cx="3201825" cy="2241275"/>
          </a:xfrm>
          <a:prstGeom prst="rect">
            <a:avLst/>
          </a:prstGeom>
          <a:noFill/>
          <a:ln>
            <a:noFill/>
          </a:ln>
        </p:spPr>
      </p:pic>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Tolerance Range</a:t>
            </a:r>
            <a:endParaRPr/>
          </a:p>
        </p:txBody>
      </p:sp>
      <p:sp>
        <p:nvSpPr>
          <p:cNvPr id="80" name="Google Shape;80;p16"/>
          <p:cNvSpPr txBox="1"/>
          <p:nvPr>
            <p:ph idx="1" type="body"/>
          </p:nvPr>
        </p:nvSpPr>
        <p:spPr>
          <a:xfrm>
            <a:off x="131675" y="1152425"/>
            <a:ext cx="5622300" cy="36792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en" sz="2784"/>
              <a:t>The Arduino’s FFT function cannot </a:t>
            </a:r>
            <a:r>
              <a:rPr lang="en" sz="2784"/>
              <a:t>consistently</a:t>
            </a:r>
            <a:r>
              <a:rPr lang="en" sz="2784"/>
              <a:t> produce the same values which is a consequence of background noise and undersampling.</a:t>
            </a:r>
            <a:endParaRPr sz="2784"/>
          </a:p>
          <a:p>
            <a:pPr indent="0" lvl="0" marL="0" rtl="0" algn="l">
              <a:spcBef>
                <a:spcPts val="1200"/>
              </a:spcBef>
              <a:spcAft>
                <a:spcPts val="0"/>
              </a:spcAft>
              <a:buNone/>
            </a:pPr>
            <a:r>
              <a:rPr lang="en" sz="2784"/>
              <a:t>A </a:t>
            </a:r>
            <a:r>
              <a:rPr lang="en" sz="2784"/>
              <a:t>tolerance range was determined for precise and accurate password matching.</a:t>
            </a:r>
            <a:endParaRPr sz="2784"/>
          </a:p>
          <a:p>
            <a:pPr indent="0" lvl="0" marL="0" rtl="0" algn="l">
              <a:spcBef>
                <a:spcPts val="1200"/>
              </a:spcBef>
              <a:spcAft>
                <a:spcPts val="0"/>
              </a:spcAft>
              <a:buNone/>
            </a:pPr>
            <a:r>
              <a:rPr lang="en" sz="2784"/>
              <a:t>A 440 Hz square wave was used as a calibration signal, and it was observed that most dominant frequencies only differed about ±5 Hz from each other.</a:t>
            </a:r>
            <a:endParaRPr sz="2784"/>
          </a:p>
          <a:p>
            <a:pPr indent="0" lvl="0" marL="0" rtl="0" algn="l">
              <a:spcBef>
                <a:spcPts val="1200"/>
              </a:spcBef>
              <a:spcAft>
                <a:spcPts val="0"/>
              </a:spcAft>
              <a:buNone/>
            </a:pPr>
            <a:r>
              <a:rPr lang="en" sz="2784"/>
              <a:t>The Arduino code was adjusted to treat frequencies within the tolerance range as acceptable which led to decreased errors.</a:t>
            </a:r>
            <a:endParaRPr sz="2784"/>
          </a:p>
          <a:p>
            <a:pPr indent="0" lvl="0" marL="0" rtl="0" algn="l">
              <a:spcBef>
                <a:spcPts val="1200"/>
              </a:spcBef>
              <a:spcAft>
                <a:spcPts val="0"/>
              </a:spcAft>
              <a:buNone/>
            </a:pPr>
            <a:r>
              <a:rPr lang="en" sz="2784"/>
              <a:t>A tolerance of </a:t>
            </a:r>
            <a:r>
              <a:rPr lang="en" sz="2784"/>
              <a:t>±5 Hz was deemed to be very useful as our project managed to match password frequencies with input frequencies very successfully.</a:t>
            </a:r>
            <a:endParaRPr sz="2784"/>
          </a:p>
          <a:p>
            <a:pPr indent="0" lvl="0" marL="0" rtl="0" algn="l">
              <a:spcBef>
                <a:spcPts val="1200"/>
              </a:spcBef>
              <a:spcAft>
                <a:spcPts val="1200"/>
              </a:spcAft>
              <a:buNone/>
            </a:pPr>
            <a:r>
              <a:t/>
            </a:r>
            <a:endParaRPr/>
          </a:p>
        </p:txBody>
      </p:sp>
      <p:pic>
        <p:nvPicPr>
          <p:cNvPr id="81" name="Google Shape;81;p16"/>
          <p:cNvPicPr preferRelativeResize="0"/>
          <p:nvPr/>
        </p:nvPicPr>
        <p:blipFill rotWithShape="1">
          <a:blip r:embed="rId3">
            <a:alphaModFix/>
          </a:blip>
          <a:srcRect b="16856" l="21572" r="14126" t="4446"/>
          <a:stretch/>
        </p:blipFill>
        <p:spPr>
          <a:xfrm>
            <a:off x="6410325" y="2409450"/>
            <a:ext cx="2084750" cy="2422175"/>
          </a:xfrm>
          <a:prstGeom prst="rect">
            <a:avLst/>
          </a:prstGeom>
          <a:noFill/>
          <a:ln>
            <a:noFill/>
          </a:ln>
        </p:spPr>
      </p:pic>
      <p:pic>
        <p:nvPicPr>
          <p:cNvPr id="82" name="Google Shape;82;p16"/>
          <p:cNvPicPr preferRelativeResize="0"/>
          <p:nvPr/>
        </p:nvPicPr>
        <p:blipFill>
          <a:blip r:embed="rId4">
            <a:alphaModFix/>
          </a:blip>
          <a:stretch>
            <a:fillRect/>
          </a:stretch>
        </p:blipFill>
        <p:spPr>
          <a:xfrm>
            <a:off x="5694100" y="230550"/>
            <a:ext cx="3281075" cy="1874900"/>
          </a:xfrm>
          <a:prstGeom prst="rect">
            <a:avLst/>
          </a:prstGeom>
          <a:noFill/>
          <a:ln>
            <a:noFill/>
          </a:ln>
        </p:spPr>
      </p:pic>
      <p:sp>
        <p:nvSpPr>
          <p:cNvPr id="83" name="Google Shape;83;p16"/>
          <p:cNvSpPr txBox="1"/>
          <p:nvPr/>
        </p:nvSpPr>
        <p:spPr>
          <a:xfrm>
            <a:off x="6915538" y="2309850"/>
            <a:ext cx="838200" cy="5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73">
                <a:solidFill>
                  <a:schemeClr val="dk2"/>
                </a:solidFill>
              </a:rPr>
              <a:t>± 5</a:t>
            </a:r>
            <a:endParaRPr b="1" sz="1800">
              <a:solidFill>
                <a:schemeClr val="dk2"/>
              </a:solidFill>
            </a:endParaRPr>
          </a:p>
        </p:txBody>
      </p:sp>
      <p:sp>
        <p:nvSpPr>
          <p:cNvPr id="84" name="Google Shape;8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Microcontroller Selection</a:t>
            </a:r>
            <a:endParaRPr/>
          </a:p>
        </p:txBody>
      </p:sp>
      <p:sp>
        <p:nvSpPr>
          <p:cNvPr id="90" name="Google Shape;90;p17"/>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Due to memory limitations of the Arduino Uno board, we opted to use the Arduino Mega 2560 R3 board which has much higher processing memory. This allowed us to collect more samples (512 samples compared to 128 samples) of our voice recordings, leading to much more accurate frequency detections and password matching.</a:t>
            </a:r>
            <a:endParaRPr/>
          </a:p>
        </p:txBody>
      </p:sp>
      <p:pic>
        <p:nvPicPr>
          <p:cNvPr id="91" name="Google Shape;91;p17"/>
          <p:cNvPicPr preferRelativeResize="0"/>
          <p:nvPr/>
        </p:nvPicPr>
        <p:blipFill>
          <a:blip r:embed="rId3">
            <a:alphaModFix/>
          </a:blip>
          <a:stretch>
            <a:fillRect/>
          </a:stretch>
        </p:blipFill>
        <p:spPr>
          <a:xfrm>
            <a:off x="896575" y="2657500"/>
            <a:ext cx="3189649" cy="2393101"/>
          </a:xfrm>
          <a:prstGeom prst="rect">
            <a:avLst/>
          </a:prstGeom>
          <a:noFill/>
          <a:ln>
            <a:noFill/>
          </a:ln>
        </p:spPr>
      </p:pic>
      <p:pic>
        <p:nvPicPr>
          <p:cNvPr id="92" name="Google Shape;92;p17"/>
          <p:cNvPicPr preferRelativeResize="0"/>
          <p:nvPr/>
        </p:nvPicPr>
        <p:blipFill>
          <a:blip r:embed="rId4">
            <a:alphaModFix/>
          </a:blip>
          <a:stretch>
            <a:fillRect/>
          </a:stretch>
        </p:blipFill>
        <p:spPr>
          <a:xfrm>
            <a:off x="5724525" y="2657475"/>
            <a:ext cx="2478851" cy="2478851"/>
          </a:xfrm>
          <a:prstGeom prst="rect">
            <a:avLst/>
          </a:prstGeom>
          <a:noFill/>
          <a:ln>
            <a:noFill/>
          </a:ln>
        </p:spPr>
      </p:pic>
      <p:sp>
        <p:nvSpPr>
          <p:cNvPr id="93" name="Google Shape;93;p17"/>
          <p:cNvSpPr txBox="1"/>
          <p:nvPr/>
        </p:nvSpPr>
        <p:spPr>
          <a:xfrm>
            <a:off x="4086225" y="3263450"/>
            <a:ext cx="1143000" cy="12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aseline="30000" lang="en" sz="10000">
                <a:solidFill>
                  <a:schemeClr val="dk2"/>
                </a:solidFill>
              </a:rPr>
              <a:t>&gt;&gt;</a:t>
            </a:r>
            <a:endParaRPr baseline="30000" sz="10000">
              <a:solidFill>
                <a:schemeClr val="dk2"/>
              </a:solidFill>
            </a:endParaRPr>
          </a:p>
        </p:txBody>
      </p:sp>
      <p:pic>
        <p:nvPicPr>
          <p:cNvPr id="94" name="Google Shape;94;p17"/>
          <p:cNvPicPr preferRelativeResize="0"/>
          <p:nvPr/>
        </p:nvPicPr>
        <p:blipFill>
          <a:blip r:embed="rId5">
            <a:alphaModFix/>
          </a:blip>
          <a:stretch>
            <a:fillRect/>
          </a:stretch>
        </p:blipFill>
        <p:spPr>
          <a:xfrm>
            <a:off x="7899625" y="4117925"/>
            <a:ext cx="863374" cy="863375"/>
          </a:xfrm>
          <a:prstGeom prst="rect">
            <a:avLst/>
          </a:prstGeom>
          <a:noFill/>
          <a:ln>
            <a:noFill/>
          </a:ln>
        </p:spPr>
      </p:pic>
      <p:pic>
        <p:nvPicPr>
          <p:cNvPr id="95" name="Google Shape;95;p17"/>
          <p:cNvPicPr preferRelativeResize="0"/>
          <p:nvPr/>
        </p:nvPicPr>
        <p:blipFill>
          <a:blip r:embed="rId6">
            <a:alphaModFix/>
          </a:blip>
          <a:stretch>
            <a:fillRect/>
          </a:stretch>
        </p:blipFill>
        <p:spPr>
          <a:xfrm>
            <a:off x="142875" y="3099184"/>
            <a:ext cx="1143000" cy="793766"/>
          </a:xfrm>
          <a:prstGeom prst="rect">
            <a:avLst/>
          </a:prstGeom>
          <a:noFill/>
          <a:ln>
            <a:noFill/>
          </a:ln>
        </p:spPr>
      </p:pic>
      <p:sp>
        <p:nvSpPr>
          <p:cNvPr id="96" name="Google Shape;9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 Prediction</a:t>
            </a:r>
            <a:endParaRPr/>
          </a:p>
        </p:txBody>
      </p:sp>
      <p:sp>
        <p:nvSpPr>
          <p:cNvPr id="102" name="Google Shape;102;p18"/>
          <p:cNvSpPr txBox="1"/>
          <p:nvPr>
            <p:ph idx="1" type="body"/>
          </p:nvPr>
        </p:nvSpPr>
        <p:spPr>
          <a:xfrm>
            <a:off x="245025" y="1085800"/>
            <a:ext cx="5898600" cy="3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88"/>
              <a:buNone/>
            </a:pPr>
            <a:r>
              <a:rPr lang="en" sz="1325"/>
              <a:t>Using a very low tolerance range, the system is made to be very robust and accurate. </a:t>
            </a:r>
            <a:endParaRPr sz="1325"/>
          </a:p>
          <a:p>
            <a:pPr indent="0" lvl="0" marL="0" rtl="0" algn="l">
              <a:spcBef>
                <a:spcPts val="1200"/>
              </a:spcBef>
              <a:spcAft>
                <a:spcPts val="0"/>
              </a:spcAft>
              <a:buSzPts val="688"/>
              <a:buNone/>
            </a:pPr>
            <a:r>
              <a:rPr lang="en" sz="1325"/>
              <a:t>The Arduino code is expected to provide the 5 most dominant frequencies for any given sound signal after the FFT program is used.</a:t>
            </a:r>
            <a:endParaRPr sz="1325"/>
          </a:p>
          <a:p>
            <a:pPr indent="0" lvl="0" marL="0" rtl="0" algn="l">
              <a:spcBef>
                <a:spcPts val="1200"/>
              </a:spcBef>
              <a:spcAft>
                <a:spcPts val="0"/>
              </a:spcAft>
              <a:buSzPts val="688"/>
              <a:buNone/>
            </a:pPr>
            <a:r>
              <a:rPr lang="en" sz="1325"/>
              <a:t>When setting a password, these 5 frequencies will be stored in an array and kept </a:t>
            </a:r>
            <a:r>
              <a:rPr lang="en" sz="1325"/>
              <a:t>until</a:t>
            </a:r>
            <a:r>
              <a:rPr lang="en" sz="1325"/>
              <a:t> a new password entry is recorded. Once an input signal has been been received, the Arduino will execute the same analysis and compare the frequencies found for the input with the </a:t>
            </a:r>
            <a:r>
              <a:rPr lang="en" sz="1325"/>
              <a:t>password</a:t>
            </a:r>
            <a:r>
              <a:rPr lang="en" sz="1325"/>
              <a:t> frequency array. </a:t>
            </a:r>
            <a:endParaRPr sz="1325"/>
          </a:p>
          <a:p>
            <a:pPr indent="0" lvl="0" marL="0" rtl="0" algn="l">
              <a:spcBef>
                <a:spcPts val="1200"/>
              </a:spcBef>
              <a:spcAft>
                <a:spcPts val="0"/>
              </a:spcAft>
              <a:buSzPts val="688"/>
              <a:buNone/>
            </a:pPr>
            <a:r>
              <a:rPr lang="en" sz="1325"/>
              <a:t>If ⅗ of the input frequencies are found to be within the tolerance range of the password frequencies then it will be successful.</a:t>
            </a:r>
            <a:endParaRPr sz="1325"/>
          </a:p>
          <a:p>
            <a:pPr indent="0" lvl="0" marL="0" rtl="0" algn="l">
              <a:spcBef>
                <a:spcPts val="1200"/>
              </a:spcBef>
              <a:spcAft>
                <a:spcPts val="1200"/>
              </a:spcAft>
              <a:buSzPts val="688"/>
              <a:buNone/>
            </a:pPr>
            <a:r>
              <a:rPr lang="en" sz="1325"/>
              <a:t>If this constraint </a:t>
            </a:r>
            <a:r>
              <a:rPr lang="en" sz="1325"/>
              <a:t>is not</a:t>
            </a:r>
            <a:r>
              <a:rPr lang="en" sz="1325"/>
              <a:t> met, the system is anticipated to realize the signals are not the same resulting in an unsuccessful attempt. </a:t>
            </a:r>
            <a:endParaRPr sz="1125"/>
          </a:p>
        </p:txBody>
      </p:sp>
      <p:pic>
        <p:nvPicPr>
          <p:cNvPr id="103" name="Google Shape;103;p18"/>
          <p:cNvPicPr preferRelativeResize="0"/>
          <p:nvPr/>
        </p:nvPicPr>
        <p:blipFill>
          <a:blip r:embed="rId3">
            <a:alphaModFix/>
          </a:blip>
          <a:stretch>
            <a:fillRect/>
          </a:stretch>
        </p:blipFill>
        <p:spPr>
          <a:xfrm>
            <a:off x="6841600" y="2857500"/>
            <a:ext cx="1492774" cy="1492774"/>
          </a:xfrm>
          <a:prstGeom prst="rect">
            <a:avLst/>
          </a:prstGeom>
          <a:noFill/>
          <a:ln>
            <a:noFill/>
          </a:ln>
        </p:spPr>
      </p:pic>
      <p:pic>
        <p:nvPicPr>
          <p:cNvPr id="104" name="Google Shape;104;p18"/>
          <p:cNvPicPr preferRelativeResize="0"/>
          <p:nvPr/>
        </p:nvPicPr>
        <p:blipFill>
          <a:blip r:embed="rId4">
            <a:alphaModFix/>
          </a:blip>
          <a:stretch>
            <a:fillRect/>
          </a:stretch>
        </p:blipFill>
        <p:spPr>
          <a:xfrm>
            <a:off x="6029325" y="326349"/>
            <a:ext cx="2981325" cy="1805125"/>
          </a:xfrm>
          <a:prstGeom prst="rect">
            <a:avLst/>
          </a:prstGeom>
          <a:noFill/>
          <a:ln>
            <a:noFill/>
          </a:ln>
        </p:spPr>
      </p:pic>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Determining the Sampling Frequency</a:t>
            </a:r>
            <a:endParaRPr/>
          </a:p>
        </p:txBody>
      </p:sp>
      <p:sp>
        <p:nvSpPr>
          <p:cNvPr id="111" name="Google Shape;11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solidFill>
                  <a:schemeClr val="dk1"/>
                </a:solidFill>
              </a:rPr>
              <a:t>Previously mentioned, the sampling frequency plays a crucial role in the FFT analysis. The sampling frequency provides </a:t>
            </a:r>
            <a:r>
              <a:rPr lang="en">
                <a:solidFill>
                  <a:schemeClr val="dk1"/>
                </a:solidFill>
              </a:rPr>
              <a:t>insight</a:t>
            </a:r>
            <a:r>
              <a:rPr lang="en">
                <a:solidFill>
                  <a:schemeClr val="dk1"/>
                </a:solidFill>
              </a:rPr>
              <a:t> on how many data points can be collected for data analysis. This provided a large set-back for the project since the sampling rate is hugely impacted by the FFT analysis, slowing the data collection significantly. Thus, 2 </a:t>
            </a:r>
            <a:r>
              <a:rPr lang="en">
                <a:solidFill>
                  <a:schemeClr val="dk1"/>
                </a:solidFill>
              </a:rPr>
              <a:t>different </a:t>
            </a:r>
            <a:r>
              <a:rPr lang="en">
                <a:solidFill>
                  <a:schemeClr val="dk1"/>
                </a:solidFill>
              </a:rPr>
              <a:t>sampling frequencies were used:</a:t>
            </a:r>
            <a:endParaRPr>
              <a:solidFill>
                <a:schemeClr val="dk1"/>
              </a:solidFill>
            </a:endParaRPr>
          </a:p>
          <a:p>
            <a:pPr indent="-317182" lvl="0" marL="457200" rtl="0" algn="l">
              <a:spcBef>
                <a:spcPts val="1200"/>
              </a:spcBef>
              <a:spcAft>
                <a:spcPts val="0"/>
              </a:spcAft>
              <a:buClr>
                <a:schemeClr val="dk1"/>
              </a:buClr>
              <a:buSzPct val="100000"/>
              <a:buAutoNum type="arabicPeriod"/>
            </a:pPr>
            <a:r>
              <a:rPr lang="en">
                <a:solidFill>
                  <a:schemeClr val="dk1"/>
                </a:solidFill>
              </a:rPr>
              <a:t>The true sampling frequency of the microphone module: this was determined by the analog output collection done by a simpler Arduino code. For Python analysis, the true sampling rate of the microphone can be calculated by dividing the number of samples by the sampling duration (seconds), which had an average value of 2595 Hz.</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17182" lvl="0" marL="457200" rtl="0" algn="l">
              <a:spcBef>
                <a:spcPts val="1200"/>
              </a:spcBef>
              <a:spcAft>
                <a:spcPts val="0"/>
              </a:spcAft>
              <a:buClr>
                <a:schemeClr val="dk1"/>
              </a:buClr>
              <a:buSzPct val="100000"/>
              <a:buAutoNum type="arabicPeriod"/>
            </a:pPr>
            <a:r>
              <a:rPr lang="en">
                <a:solidFill>
                  <a:schemeClr val="dk1"/>
                </a:solidFill>
              </a:rPr>
              <a:t>The sampling </a:t>
            </a:r>
            <a:r>
              <a:rPr lang="en">
                <a:solidFill>
                  <a:schemeClr val="dk1"/>
                </a:solidFill>
              </a:rPr>
              <a:t>frequency</a:t>
            </a:r>
            <a:r>
              <a:rPr lang="en">
                <a:solidFill>
                  <a:schemeClr val="dk1"/>
                </a:solidFill>
              </a:rPr>
              <a:t> for the Arduino FFT analysis: this proved to be the main issue as the FFT analysis slowed down the data acquisition. This meant that less samples could be collected. By trial and error, this sampling frequency was found to be around 950 Hz.</a:t>
            </a:r>
            <a:endParaRPr>
              <a:solidFill>
                <a:schemeClr val="dk1"/>
              </a:solidFill>
            </a:endParaRPr>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282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Experimental Setup</a:t>
            </a:r>
            <a:endParaRPr/>
          </a:p>
        </p:txBody>
      </p:sp>
      <p:sp>
        <p:nvSpPr>
          <p:cNvPr id="118" name="Google Shape;118;p20"/>
          <p:cNvSpPr txBox="1"/>
          <p:nvPr>
            <p:ph idx="1" type="body"/>
          </p:nvPr>
        </p:nvSpPr>
        <p:spPr>
          <a:xfrm>
            <a:off x="5514225" y="922025"/>
            <a:ext cx="3486900" cy="4334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Arduino as the microcontroller</a:t>
            </a:r>
            <a:endParaRPr sz="1400"/>
          </a:p>
          <a:p>
            <a:pPr indent="-317500" lvl="0" marL="457200" rtl="0" algn="l">
              <a:spcBef>
                <a:spcPts val="0"/>
              </a:spcBef>
              <a:spcAft>
                <a:spcPts val="0"/>
              </a:spcAft>
              <a:buSzPts val="1400"/>
              <a:buChar char="●"/>
            </a:pPr>
            <a:r>
              <a:rPr lang="en" sz="1400"/>
              <a:t>Microphone to collect sound input for password matching or setting</a:t>
            </a:r>
            <a:endParaRPr sz="1400"/>
          </a:p>
          <a:p>
            <a:pPr indent="-317500" lvl="0" marL="457200" rtl="0" algn="l">
              <a:spcBef>
                <a:spcPts val="0"/>
              </a:spcBef>
              <a:spcAft>
                <a:spcPts val="0"/>
              </a:spcAft>
              <a:buSzPts val="1400"/>
              <a:buChar char="●"/>
            </a:pPr>
            <a:r>
              <a:rPr lang="en" sz="1400"/>
              <a:t>Two pushbuttons, leftmost is used for recording sound inputs and the right one matches the sound input with the password array of pre-recorded sample.</a:t>
            </a:r>
            <a:endParaRPr sz="1400"/>
          </a:p>
          <a:p>
            <a:pPr indent="-317500" lvl="0" marL="457200" rtl="0" algn="l">
              <a:spcBef>
                <a:spcPts val="0"/>
              </a:spcBef>
              <a:spcAft>
                <a:spcPts val="0"/>
              </a:spcAft>
              <a:buSzPts val="1400"/>
              <a:buChar char="●"/>
            </a:pPr>
            <a:r>
              <a:rPr lang="en" sz="1400"/>
              <a:t>Two 220Ω resistors used as pull down resistors to control voltage through the LED lights.</a:t>
            </a:r>
            <a:endParaRPr sz="1400"/>
          </a:p>
          <a:p>
            <a:pPr indent="-317500" lvl="0" marL="457200" rtl="0" algn="l">
              <a:spcBef>
                <a:spcPts val="0"/>
              </a:spcBef>
              <a:spcAft>
                <a:spcPts val="0"/>
              </a:spcAft>
              <a:buSzPts val="1400"/>
              <a:buChar char="●"/>
            </a:pPr>
            <a:r>
              <a:rPr lang="en" sz="1400"/>
              <a:t>LED Lights: Red will indicate unsuccessful match and Green indicates successful match</a:t>
            </a:r>
            <a:r>
              <a:rPr lang="en" sz="1400"/>
              <a:t> </a:t>
            </a:r>
            <a:endParaRPr sz="1400"/>
          </a:p>
        </p:txBody>
      </p:sp>
      <p:cxnSp>
        <p:nvCxnSpPr>
          <p:cNvPr id="119" name="Google Shape;119;p20"/>
          <p:cNvCxnSpPr/>
          <p:nvPr/>
        </p:nvCxnSpPr>
        <p:spPr>
          <a:xfrm flipH="1" rot="10800000">
            <a:off x="530050" y="3342600"/>
            <a:ext cx="445200" cy="564000"/>
          </a:xfrm>
          <a:prstGeom prst="straightConnector1">
            <a:avLst/>
          </a:prstGeom>
          <a:noFill/>
          <a:ln cap="flat" cmpd="sng" w="9525">
            <a:solidFill>
              <a:schemeClr val="lt1"/>
            </a:solidFill>
            <a:prstDash val="solid"/>
            <a:round/>
            <a:headEnd len="med" w="med" type="none"/>
            <a:tailEnd len="med" w="med" type="triangle"/>
          </a:ln>
        </p:spPr>
      </p:cxnSp>
      <p:sp>
        <p:nvSpPr>
          <p:cNvPr id="120" name="Google Shape;120;p20"/>
          <p:cNvSpPr txBox="1"/>
          <p:nvPr/>
        </p:nvSpPr>
        <p:spPr>
          <a:xfrm>
            <a:off x="141925" y="3735075"/>
            <a:ext cx="1017300" cy="5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Input Button</a:t>
            </a:r>
            <a:endParaRPr sz="1800">
              <a:solidFill>
                <a:schemeClr val="lt1"/>
              </a:solidFill>
            </a:endParaRPr>
          </a:p>
        </p:txBody>
      </p:sp>
      <p:cxnSp>
        <p:nvCxnSpPr>
          <p:cNvPr id="121" name="Google Shape;121;p20"/>
          <p:cNvCxnSpPr/>
          <p:nvPr/>
        </p:nvCxnSpPr>
        <p:spPr>
          <a:xfrm flipH="1">
            <a:off x="2052550" y="2540300"/>
            <a:ext cx="385500" cy="692100"/>
          </a:xfrm>
          <a:prstGeom prst="straightConnector1">
            <a:avLst/>
          </a:prstGeom>
          <a:noFill/>
          <a:ln cap="flat" cmpd="sng" w="9525">
            <a:solidFill>
              <a:schemeClr val="lt1"/>
            </a:solidFill>
            <a:prstDash val="solid"/>
            <a:round/>
            <a:headEnd len="med" w="med" type="none"/>
            <a:tailEnd len="med" w="med" type="triangle"/>
          </a:ln>
        </p:spPr>
      </p:cxnSp>
      <p:sp>
        <p:nvSpPr>
          <p:cNvPr id="122" name="Google Shape;122;p20"/>
          <p:cNvSpPr txBox="1"/>
          <p:nvPr/>
        </p:nvSpPr>
        <p:spPr>
          <a:xfrm>
            <a:off x="2148900" y="1884150"/>
            <a:ext cx="1877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Password</a:t>
            </a:r>
            <a:endParaRPr sz="1800">
              <a:solidFill>
                <a:schemeClr val="lt1"/>
              </a:solidFill>
            </a:endParaRPr>
          </a:p>
          <a:p>
            <a:pPr indent="0" lvl="0" marL="0" rtl="0" algn="l">
              <a:spcBef>
                <a:spcPts val="0"/>
              </a:spcBef>
              <a:spcAft>
                <a:spcPts val="0"/>
              </a:spcAft>
              <a:buNone/>
            </a:pPr>
            <a:r>
              <a:rPr lang="en" sz="1800">
                <a:solidFill>
                  <a:schemeClr val="lt1"/>
                </a:solidFill>
              </a:rPr>
              <a:t>Setting button</a:t>
            </a:r>
            <a:endParaRPr sz="1800">
              <a:solidFill>
                <a:schemeClr val="lt1"/>
              </a:solidFill>
            </a:endParaRPr>
          </a:p>
        </p:txBody>
      </p:sp>
      <p:cxnSp>
        <p:nvCxnSpPr>
          <p:cNvPr id="123" name="Google Shape;123;p20"/>
          <p:cNvCxnSpPr/>
          <p:nvPr/>
        </p:nvCxnSpPr>
        <p:spPr>
          <a:xfrm rot="10800000">
            <a:off x="1739350" y="3769425"/>
            <a:ext cx="2303100" cy="524700"/>
          </a:xfrm>
          <a:prstGeom prst="straightConnector1">
            <a:avLst/>
          </a:prstGeom>
          <a:noFill/>
          <a:ln cap="flat" cmpd="sng" w="9525">
            <a:solidFill>
              <a:schemeClr val="lt1"/>
            </a:solidFill>
            <a:prstDash val="solid"/>
            <a:round/>
            <a:headEnd len="med" w="med" type="none"/>
            <a:tailEnd len="med" w="med" type="triangle"/>
          </a:ln>
        </p:spPr>
      </p:cxnSp>
      <p:sp>
        <p:nvSpPr>
          <p:cNvPr id="124" name="Google Shape;124;p20"/>
          <p:cNvSpPr txBox="1"/>
          <p:nvPr/>
        </p:nvSpPr>
        <p:spPr>
          <a:xfrm>
            <a:off x="3675013" y="4253938"/>
            <a:ext cx="12492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LED’s</a:t>
            </a:r>
            <a:endParaRPr sz="1800">
              <a:solidFill>
                <a:schemeClr val="lt1"/>
              </a:solidFill>
            </a:endParaRPr>
          </a:p>
        </p:txBody>
      </p:sp>
      <p:cxnSp>
        <p:nvCxnSpPr>
          <p:cNvPr id="125" name="Google Shape;125;p20"/>
          <p:cNvCxnSpPr/>
          <p:nvPr/>
        </p:nvCxnSpPr>
        <p:spPr>
          <a:xfrm>
            <a:off x="3572125" y="1940625"/>
            <a:ext cx="0" cy="858600"/>
          </a:xfrm>
          <a:prstGeom prst="straightConnector1">
            <a:avLst/>
          </a:prstGeom>
          <a:noFill/>
          <a:ln cap="flat" cmpd="sng" w="9525">
            <a:solidFill>
              <a:schemeClr val="lt1"/>
            </a:solidFill>
            <a:prstDash val="solid"/>
            <a:round/>
            <a:headEnd len="med" w="med" type="none"/>
            <a:tailEnd len="med" w="med" type="triangle"/>
          </a:ln>
        </p:spPr>
      </p:cxnSp>
      <p:sp>
        <p:nvSpPr>
          <p:cNvPr id="126" name="Google Shape;126;p20"/>
          <p:cNvSpPr txBox="1"/>
          <p:nvPr/>
        </p:nvSpPr>
        <p:spPr>
          <a:xfrm>
            <a:off x="3196225" y="1517350"/>
            <a:ext cx="2206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Microphone Module</a:t>
            </a:r>
            <a:endParaRPr sz="1800">
              <a:solidFill>
                <a:schemeClr val="lt1"/>
              </a:solidFill>
            </a:endParaRPr>
          </a:p>
        </p:txBody>
      </p:sp>
      <p:cxnSp>
        <p:nvCxnSpPr>
          <p:cNvPr id="127" name="Google Shape;127;p20"/>
          <p:cNvCxnSpPr/>
          <p:nvPr/>
        </p:nvCxnSpPr>
        <p:spPr>
          <a:xfrm flipH="1" rot="10800000">
            <a:off x="1808875" y="4105400"/>
            <a:ext cx="133800" cy="259500"/>
          </a:xfrm>
          <a:prstGeom prst="straightConnector1">
            <a:avLst/>
          </a:prstGeom>
          <a:noFill/>
          <a:ln cap="flat" cmpd="sng" w="9525">
            <a:solidFill>
              <a:schemeClr val="lt1"/>
            </a:solidFill>
            <a:prstDash val="solid"/>
            <a:round/>
            <a:headEnd len="med" w="med" type="none"/>
            <a:tailEnd len="med" w="med" type="triangle"/>
          </a:ln>
        </p:spPr>
      </p:cxnSp>
      <p:sp>
        <p:nvSpPr>
          <p:cNvPr id="128" name="Google Shape;128;p20"/>
          <p:cNvSpPr txBox="1"/>
          <p:nvPr/>
        </p:nvSpPr>
        <p:spPr>
          <a:xfrm>
            <a:off x="891075" y="4362350"/>
            <a:ext cx="24939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rPr>
              <a:t>220 Ω Pull down resistors</a:t>
            </a:r>
            <a:endParaRPr sz="1500">
              <a:solidFill>
                <a:schemeClr val="lt1"/>
              </a:solidFill>
            </a:endParaRPr>
          </a:p>
        </p:txBody>
      </p:sp>
      <p:cxnSp>
        <p:nvCxnSpPr>
          <p:cNvPr id="129" name="Google Shape;129;p20"/>
          <p:cNvCxnSpPr/>
          <p:nvPr/>
        </p:nvCxnSpPr>
        <p:spPr>
          <a:xfrm rot="10800000">
            <a:off x="1439150" y="3979575"/>
            <a:ext cx="243900" cy="479700"/>
          </a:xfrm>
          <a:prstGeom prst="straightConnector1">
            <a:avLst/>
          </a:prstGeom>
          <a:noFill/>
          <a:ln cap="flat" cmpd="sng" w="9525">
            <a:solidFill>
              <a:schemeClr val="lt1"/>
            </a:solidFill>
            <a:prstDash val="solid"/>
            <a:round/>
            <a:headEnd len="med" w="med" type="none"/>
            <a:tailEnd len="med" w="med" type="triangle"/>
          </a:ln>
        </p:spPr>
      </p:cxnSp>
      <p:cxnSp>
        <p:nvCxnSpPr>
          <p:cNvPr id="130" name="Google Shape;130;p20"/>
          <p:cNvCxnSpPr/>
          <p:nvPr/>
        </p:nvCxnSpPr>
        <p:spPr>
          <a:xfrm rot="10800000">
            <a:off x="2410875" y="4050625"/>
            <a:ext cx="1689600" cy="372300"/>
          </a:xfrm>
          <a:prstGeom prst="straightConnector1">
            <a:avLst/>
          </a:prstGeom>
          <a:noFill/>
          <a:ln cap="flat" cmpd="sng" w="9525">
            <a:solidFill>
              <a:schemeClr val="lt1"/>
            </a:solidFill>
            <a:prstDash val="solid"/>
            <a:round/>
            <a:headEnd len="med" w="med" type="none"/>
            <a:tailEnd len="med" w="med" type="triangle"/>
          </a:ln>
        </p:spPr>
      </p:cxnSp>
      <p:pic>
        <p:nvPicPr>
          <p:cNvPr id="131" name="Google Shape;131;p20"/>
          <p:cNvPicPr preferRelativeResize="0"/>
          <p:nvPr/>
        </p:nvPicPr>
        <p:blipFill>
          <a:blip r:embed="rId3">
            <a:alphaModFix/>
          </a:blip>
          <a:stretch>
            <a:fillRect/>
          </a:stretch>
        </p:blipFill>
        <p:spPr>
          <a:xfrm rot="-5400000">
            <a:off x="1033001" y="58650"/>
            <a:ext cx="3715799" cy="5442551"/>
          </a:xfrm>
          <a:prstGeom prst="rect">
            <a:avLst/>
          </a:prstGeom>
          <a:noFill/>
          <a:ln>
            <a:noFill/>
          </a:ln>
        </p:spPr>
      </p:pic>
      <p:cxnSp>
        <p:nvCxnSpPr>
          <p:cNvPr id="132" name="Google Shape;132;p20"/>
          <p:cNvCxnSpPr/>
          <p:nvPr/>
        </p:nvCxnSpPr>
        <p:spPr>
          <a:xfrm rot="10800000">
            <a:off x="1052825" y="2939300"/>
            <a:ext cx="0" cy="109500"/>
          </a:xfrm>
          <a:prstGeom prst="straightConnector1">
            <a:avLst/>
          </a:prstGeom>
          <a:noFill/>
          <a:ln cap="flat" cmpd="sng" w="9525">
            <a:solidFill>
              <a:schemeClr val="dk2"/>
            </a:solidFill>
            <a:prstDash val="solid"/>
            <a:round/>
            <a:headEnd len="med" w="med" type="none"/>
            <a:tailEnd len="med" w="med" type="triangle"/>
          </a:ln>
        </p:spPr>
      </p:cxnSp>
      <p:cxnSp>
        <p:nvCxnSpPr>
          <p:cNvPr id="133" name="Google Shape;133;p20"/>
          <p:cNvCxnSpPr/>
          <p:nvPr/>
        </p:nvCxnSpPr>
        <p:spPr>
          <a:xfrm flipH="1">
            <a:off x="3651875" y="1261200"/>
            <a:ext cx="603300" cy="482700"/>
          </a:xfrm>
          <a:prstGeom prst="straightConnector1">
            <a:avLst/>
          </a:prstGeom>
          <a:noFill/>
          <a:ln cap="flat" cmpd="sng" w="9525">
            <a:solidFill>
              <a:schemeClr val="lt1"/>
            </a:solidFill>
            <a:prstDash val="solid"/>
            <a:round/>
            <a:headEnd len="med" w="med" type="none"/>
            <a:tailEnd len="med" w="med" type="triangle"/>
          </a:ln>
        </p:spPr>
      </p:cxnSp>
      <p:cxnSp>
        <p:nvCxnSpPr>
          <p:cNvPr id="134" name="Google Shape;134;p20"/>
          <p:cNvCxnSpPr/>
          <p:nvPr/>
        </p:nvCxnSpPr>
        <p:spPr>
          <a:xfrm rot="10800000">
            <a:off x="3728925" y="3235300"/>
            <a:ext cx="87300" cy="783900"/>
          </a:xfrm>
          <a:prstGeom prst="straightConnector1">
            <a:avLst/>
          </a:prstGeom>
          <a:noFill/>
          <a:ln cap="flat" cmpd="sng" w="9525">
            <a:solidFill>
              <a:schemeClr val="lt1"/>
            </a:solidFill>
            <a:prstDash val="solid"/>
            <a:round/>
            <a:headEnd len="med" w="med" type="none"/>
            <a:tailEnd len="med" w="med" type="triangle"/>
          </a:ln>
        </p:spPr>
      </p:cxnSp>
      <p:cxnSp>
        <p:nvCxnSpPr>
          <p:cNvPr id="135" name="Google Shape;135;p20"/>
          <p:cNvCxnSpPr/>
          <p:nvPr/>
        </p:nvCxnSpPr>
        <p:spPr>
          <a:xfrm flipH="1" rot="10800000">
            <a:off x="1250225" y="3926250"/>
            <a:ext cx="394800" cy="438600"/>
          </a:xfrm>
          <a:prstGeom prst="straightConnector1">
            <a:avLst/>
          </a:prstGeom>
          <a:noFill/>
          <a:ln cap="flat" cmpd="sng" w="9525">
            <a:solidFill>
              <a:schemeClr val="lt1"/>
            </a:solidFill>
            <a:prstDash val="solid"/>
            <a:round/>
            <a:headEnd len="med" w="med" type="none"/>
            <a:tailEnd len="med" w="med" type="triangle"/>
          </a:ln>
        </p:spPr>
      </p:cxnSp>
      <p:cxnSp>
        <p:nvCxnSpPr>
          <p:cNvPr id="136" name="Google Shape;136;p20"/>
          <p:cNvCxnSpPr/>
          <p:nvPr/>
        </p:nvCxnSpPr>
        <p:spPr>
          <a:xfrm>
            <a:off x="1107650" y="2741750"/>
            <a:ext cx="362100" cy="636000"/>
          </a:xfrm>
          <a:prstGeom prst="straightConnector1">
            <a:avLst/>
          </a:prstGeom>
          <a:noFill/>
          <a:ln cap="flat" cmpd="sng" w="9525">
            <a:solidFill>
              <a:schemeClr val="lt1"/>
            </a:solidFill>
            <a:prstDash val="solid"/>
            <a:round/>
            <a:headEnd len="med" w="med" type="none"/>
            <a:tailEnd len="med" w="med" type="triangle"/>
          </a:ln>
        </p:spPr>
      </p:cxnSp>
      <p:cxnSp>
        <p:nvCxnSpPr>
          <p:cNvPr id="137" name="Google Shape;137;p20"/>
          <p:cNvCxnSpPr/>
          <p:nvPr/>
        </p:nvCxnSpPr>
        <p:spPr>
          <a:xfrm flipH="1" rot="10800000">
            <a:off x="2456600" y="3761550"/>
            <a:ext cx="33000" cy="603300"/>
          </a:xfrm>
          <a:prstGeom prst="straightConnector1">
            <a:avLst/>
          </a:prstGeom>
          <a:noFill/>
          <a:ln cap="flat" cmpd="sng" w="9525">
            <a:solidFill>
              <a:schemeClr val="lt1"/>
            </a:solidFill>
            <a:prstDash val="solid"/>
            <a:round/>
            <a:headEnd len="med" w="med" type="none"/>
            <a:tailEnd len="med" w="med" type="triangle"/>
          </a:ln>
        </p:spPr>
      </p:cxnSp>
      <p:cxnSp>
        <p:nvCxnSpPr>
          <p:cNvPr id="138" name="Google Shape;138;p20"/>
          <p:cNvCxnSpPr/>
          <p:nvPr/>
        </p:nvCxnSpPr>
        <p:spPr>
          <a:xfrm flipH="1">
            <a:off x="2555150" y="2801425"/>
            <a:ext cx="243600" cy="510900"/>
          </a:xfrm>
          <a:prstGeom prst="straightConnector1">
            <a:avLst/>
          </a:prstGeom>
          <a:noFill/>
          <a:ln cap="flat" cmpd="sng" w="9525">
            <a:solidFill>
              <a:schemeClr val="lt1"/>
            </a:solidFill>
            <a:prstDash val="solid"/>
            <a:round/>
            <a:headEnd len="med" w="med" type="none"/>
            <a:tailEnd len="med" w="med" type="triangle"/>
          </a:ln>
        </p:spPr>
      </p:cxnSp>
      <p:sp>
        <p:nvSpPr>
          <p:cNvPr id="139" name="Google Shape;139;p20"/>
          <p:cNvSpPr txBox="1"/>
          <p:nvPr/>
        </p:nvSpPr>
        <p:spPr>
          <a:xfrm>
            <a:off x="3301163" y="3979575"/>
            <a:ext cx="14259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rPr>
              <a:t>microphone</a:t>
            </a:r>
            <a:endParaRPr sz="1600">
              <a:solidFill>
                <a:schemeClr val="lt1"/>
              </a:solidFill>
            </a:endParaRPr>
          </a:p>
        </p:txBody>
      </p:sp>
      <p:sp>
        <p:nvSpPr>
          <p:cNvPr id="140" name="Google Shape;140;p20"/>
          <p:cNvSpPr txBox="1"/>
          <p:nvPr/>
        </p:nvSpPr>
        <p:spPr>
          <a:xfrm>
            <a:off x="3569625" y="1020000"/>
            <a:ext cx="1944600" cy="48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lt1"/>
                </a:solidFill>
              </a:rPr>
              <a:t>Arduino Mega 2560 R3</a:t>
            </a:r>
            <a:endParaRPr sz="1200">
              <a:solidFill>
                <a:schemeClr val="lt1"/>
              </a:solidFill>
            </a:endParaRPr>
          </a:p>
        </p:txBody>
      </p:sp>
      <p:sp>
        <p:nvSpPr>
          <p:cNvPr id="141" name="Google Shape;141;p20"/>
          <p:cNvSpPr txBox="1"/>
          <p:nvPr/>
        </p:nvSpPr>
        <p:spPr>
          <a:xfrm>
            <a:off x="311700" y="4181725"/>
            <a:ext cx="19446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rPr>
              <a:t>220Ω resistor</a:t>
            </a:r>
            <a:endParaRPr sz="1600">
              <a:solidFill>
                <a:schemeClr val="lt1"/>
              </a:solidFill>
            </a:endParaRPr>
          </a:p>
        </p:txBody>
      </p:sp>
      <p:sp>
        <p:nvSpPr>
          <p:cNvPr id="142" name="Google Shape;142;p20"/>
          <p:cNvSpPr txBox="1"/>
          <p:nvPr/>
        </p:nvSpPr>
        <p:spPr>
          <a:xfrm>
            <a:off x="1948025" y="2476525"/>
            <a:ext cx="22068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record password</a:t>
            </a:r>
            <a:endParaRPr sz="1800">
              <a:solidFill>
                <a:schemeClr val="lt1"/>
              </a:solidFill>
            </a:endParaRPr>
          </a:p>
        </p:txBody>
      </p:sp>
      <p:sp>
        <p:nvSpPr>
          <p:cNvPr id="143" name="Google Shape;143;p20"/>
          <p:cNvSpPr txBox="1"/>
          <p:nvPr/>
        </p:nvSpPr>
        <p:spPr>
          <a:xfrm>
            <a:off x="208025" y="2411300"/>
            <a:ext cx="16896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rPr>
              <a:t>input sound</a:t>
            </a:r>
            <a:endParaRPr sz="1500">
              <a:solidFill>
                <a:schemeClr val="lt1"/>
              </a:solidFill>
            </a:endParaRPr>
          </a:p>
        </p:txBody>
      </p:sp>
      <p:sp>
        <p:nvSpPr>
          <p:cNvPr id="144" name="Google Shape;144;p20"/>
          <p:cNvSpPr txBox="1"/>
          <p:nvPr/>
        </p:nvSpPr>
        <p:spPr>
          <a:xfrm>
            <a:off x="1948025" y="4090800"/>
            <a:ext cx="3301200" cy="1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rPr>
              <a:t>LED lights</a:t>
            </a:r>
            <a:endParaRPr sz="1300">
              <a:solidFill>
                <a:schemeClr val="lt1"/>
              </a:solidFill>
            </a:endParaRPr>
          </a:p>
        </p:txBody>
      </p:sp>
      <p:sp>
        <p:nvSpPr>
          <p:cNvPr id="145" name="Google Shape;14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Taking and Analysis</a:t>
            </a:r>
            <a:endParaRPr/>
          </a:p>
        </p:txBody>
      </p:sp>
      <p:sp>
        <p:nvSpPr>
          <p:cNvPr id="151" name="Google Shape;151;p21"/>
          <p:cNvSpPr txBox="1"/>
          <p:nvPr>
            <p:ph idx="1" type="body"/>
          </p:nvPr>
        </p:nvSpPr>
        <p:spPr>
          <a:xfrm>
            <a:off x="311700" y="1186025"/>
            <a:ext cx="8231400" cy="3415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288"/>
              <a:t>Using the experimental setup, the </a:t>
            </a:r>
            <a:r>
              <a:rPr lang="en" sz="6288"/>
              <a:t>tolerance</a:t>
            </a:r>
            <a:r>
              <a:rPr lang="en" sz="6288"/>
              <a:t> range was obtained using various sound waves taken five separate times</a:t>
            </a:r>
            <a:endParaRPr sz="6288"/>
          </a:p>
          <a:p>
            <a:pPr indent="0" lvl="0" marL="0" rtl="0" algn="l">
              <a:spcBef>
                <a:spcPts val="1200"/>
              </a:spcBef>
              <a:spcAft>
                <a:spcPts val="0"/>
              </a:spcAft>
              <a:buNone/>
            </a:pPr>
            <a:r>
              <a:rPr lang="en" sz="6288"/>
              <a:t>The standard deviation of a 440 Hz square wave was found between the 5 most dominant FFT peaks and a tolerance of ±5 Hz was determined.</a:t>
            </a:r>
            <a:endParaRPr sz="6288"/>
          </a:p>
          <a:p>
            <a:pPr indent="0" lvl="0" marL="0" rtl="0" algn="l">
              <a:spcBef>
                <a:spcPts val="1200"/>
              </a:spcBef>
              <a:spcAft>
                <a:spcPts val="0"/>
              </a:spcAft>
              <a:buNone/>
            </a:pPr>
            <a:r>
              <a:rPr lang="en" sz="6288"/>
              <a:t>Different input sounds were each tested 20 times.10 were of the same sound and 10 of a different sound. </a:t>
            </a:r>
            <a:endParaRPr sz="6288"/>
          </a:p>
          <a:p>
            <a:pPr indent="0" lvl="0" marL="0" rtl="0" algn="l">
              <a:spcBef>
                <a:spcPts val="1200"/>
              </a:spcBef>
              <a:spcAft>
                <a:spcPts val="0"/>
              </a:spcAft>
              <a:buNone/>
            </a:pPr>
            <a:r>
              <a:rPr lang="en" sz="6288"/>
              <a:t>If the input sound’s 5 most dominant peaks were each within ±5 Hz of ⅗ the password array’s stored peaks it was considered a success. A negative test was also performed where a different sound was played and matched with the password array, the expected result was a rejection. </a:t>
            </a:r>
            <a:endParaRPr sz="6288"/>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2" name="Google Shape;152;p21"/>
          <p:cNvPicPr preferRelativeResize="0"/>
          <p:nvPr/>
        </p:nvPicPr>
        <p:blipFill>
          <a:blip r:embed="rId3">
            <a:alphaModFix/>
          </a:blip>
          <a:stretch>
            <a:fillRect/>
          </a:stretch>
        </p:blipFill>
        <p:spPr>
          <a:xfrm>
            <a:off x="4219074" y="396800"/>
            <a:ext cx="1848425" cy="620925"/>
          </a:xfrm>
          <a:prstGeom prst="rect">
            <a:avLst/>
          </a:prstGeom>
          <a:noFill/>
          <a:ln>
            <a:noFill/>
          </a:ln>
        </p:spPr>
      </p:pic>
      <p:pic>
        <p:nvPicPr>
          <p:cNvPr id="153" name="Google Shape;153;p21"/>
          <p:cNvPicPr preferRelativeResize="0"/>
          <p:nvPr/>
        </p:nvPicPr>
        <p:blipFill>
          <a:blip r:embed="rId4">
            <a:alphaModFix/>
          </a:blip>
          <a:stretch>
            <a:fillRect/>
          </a:stretch>
        </p:blipFill>
        <p:spPr>
          <a:xfrm>
            <a:off x="6793550" y="291487"/>
            <a:ext cx="1292899" cy="879775"/>
          </a:xfrm>
          <a:prstGeom prst="rect">
            <a:avLst/>
          </a:prstGeom>
          <a:noFill/>
          <a:ln>
            <a:noFill/>
          </a:ln>
        </p:spPr>
      </p:pic>
      <p:sp>
        <p:nvSpPr>
          <p:cNvPr id="154" name="Google Shape;15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